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3"/>
  </p:notesMasterIdLst>
  <p:handoutMasterIdLst>
    <p:handoutMasterId r:id="rId94"/>
  </p:handoutMasterIdLst>
  <p:sldIdLst>
    <p:sldId id="394" r:id="rId3"/>
    <p:sldId id="474" r:id="rId4"/>
    <p:sldId id="563" r:id="rId5"/>
    <p:sldId id="475" r:id="rId6"/>
    <p:sldId id="476" r:id="rId7"/>
    <p:sldId id="477" r:id="rId8"/>
    <p:sldId id="478" r:id="rId9"/>
    <p:sldId id="479" r:id="rId10"/>
    <p:sldId id="480" r:id="rId11"/>
    <p:sldId id="481" r:id="rId12"/>
    <p:sldId id="482" r:id="rId13"/>
    <p:sldId id="483" r:id="rId14"/>
    <p:sldId id="484" r:id="rId15"/>
    <p:sldId id="485" r:id="rId16"/>
    <p:sldId id="486" r:id="rId17"/>
    <p:sldId id="487" r:id="rId18"/>
    <p:sldId id="488" r:id="rId19"/>
    <p:sldId id="489" r:id="rId20"/>
    <p:sldId id="490" r:id="rId21"/>
    <p:sldId id="491" r:id="rId22"/>
    <p:sldId id="492" r:id="rId23"/>
    <p:sldId id="493" r:id="rId24"/>
    <p:sldId id="494" r:id="rId25"/>
    <p:sldId id="495" r:id="rId26"/>
    <p:sldId id="497" r:id="rId27"/>
    <p:sldId id="498"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15" r:id="rId45"/>
    <p:sldId id="516" r:id="rId46"/>
    <p:sldId id="517" r:id="rId47"/>
    <p:sldId id="518" r:id="rId48"/>
    <p:sldId id="519" r:id="rId49"/>
    <p:sldId id="520" r:id="rId50"/>
    <p:sldId id="521" r:id="rId51"/>
    <p:sldId id="522" r:id="rId52"/>
    <p:sldId id="523" r:id="rId53"/>
    <p:sldId id="524" r:id="rId54"/>
    <p:sldId id="525" r:id="rId55"/>
    <p:sldId id="526" r:id="rId56"/>
    <p:sldId id="527" r:id="rId57"/>
    <p:sldId id="528" r:id="rId58"/>
    <p:sldId id="529" r:id="rId59"/>
    <p:sldId id="530" r:id="rId60"/>
    <p:sldId id="531" r:id="rId61"/>
    <p:sldId id="532" r:id="rId62"/>
    <p:sldId id="533" r:id="rId63"/>
    <p:sldId id="534" r:id="rId64"/>
    <p:sldId id="535" r:id="rId65"/>
    <p:sldId id="536" r:id="rId66"/>
    <p:sldId id="537" r:id="rId67"/>
    <p:sldId id="538" r:id="rId68"/>
    <p:sldId id="539" r:id="rId69"/>
    <p:sldId id="540" r:id="rId70"/>
    <p:sldId id="541" r:id="rId71"/>
    <p:sldId id="542" r:id="rId72"/>
    <p:sldId id="543" r:id="rId73"/>
    <p:sldId id="544" r:id="rId74"/>
    <p:sldId id="545" r:id="rId75"/>
    <p:sldId id="546" r:id="rId76"/>
    <p:sldId id="547" r:id="rId77"/>
    <p:sldId id="548" r:id="rId78"/>
    <p:sldId id="549" r:id="rId79"/>
    <p:sldId id="551" r:id="rId80"/>
    <p:sldId id="552" r:id="rId81"/>
    <p:sldId id="553" r:id="rId82"/>
    <p:sldId id="554" r:id="rId83"/>
    <p:sldId id="555" r:id="rId84"/>
    <p:sldId id="556" r:id="rId85"/>
    <p:sldId id="557" r:id="rId86"/>
    <p:sldId id="558" r:id="rId87"/>
    <p:sldId id="559" r:id="rId88"/>
    <p:sldId id="560" r:id="rId89"/>
    <p:sldId id="562" r:id="rId90"/>
    <p:sldId id="564" r:id="rId91"/>
    <p:sldId id="393" r:id="rId9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606"/>
    <a:srgbClr val="F9F0AB"/>
    <a:srgbClr val="F9E6AB"/>
    <a:srgbClr val="F9FAAB"/>
    <a:srgbClr val="767691"/>
    <a:srgbClr val="7676AA"/>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autoAdjust="0"/>
  </p:normalViewPr>
  <p:slideViewPr>
    <p:cSldViewPr>
      <p:cViewPr varScale="1">
        <p:scale>
          <a:sx n="74" d="100"/>
          <a:sy n="74" d="100"/>
        </p:scale>
        <p:origin x="348" y="9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8/18/2015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8/18/2015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4772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73667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2316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293286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57</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57</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4253946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59</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59</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3180218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72</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72</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408537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77</a:t>
            </a:fld>
            <a:endParaRPr lang="en-US" dirty="0"/>
          </a:p>
        </p:txBody>
      </p:sp>
    </p:spTree>
    <p:extLst>
      <p:ext uri="{BB962C8B-B14F-4D97-AF65-F5344CB8AC3E}">
        <p14:creationId xmlns:p14="http://schemas.microsoft.com/office/powerpoint/2010/main" val="36695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423370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90</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24446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3</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2038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4</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4</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245989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6</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6</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2917967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10</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smtClean="0"/>
              <a:t>Extensibility / Polymorphism: New functionality may be easily plugged in without changing existing classes as long the new plug-in classes extend given base classes.</a:t>
            </a:r>
          </a:p>
          <a:p>
            <a:pPr eaLnBrk="1" hangingPunct="1"/>
            <a:endParaRPr lang="en-US" dirty="0" smtClean="0"/>
          </a:p>
          <a:p>
            <a:pPr eaLnBrk="1" hangingPunct="1"/>
            <a:r>
              <a:rPr lang="en-US" dirty="0" smtClean="0"/>
              <a:t>Reusability: For a set of similar applications a framework can be defined using a core set of classes that are to be extended by classes that fill in the application-dependent part.</a:t>
            </a:r>
          </a:p>
          <a:p>
            <a:pPr eaLnBrk="1" hangingPunct="1"/>
            <a:endParaRPr lang="en-US" dirty="0" smtClean="0"/>
          </a:p>
          <a:p>
            <a:pPr eaLnBrk="1" hangingPunct="1"/>
            <a:r>
              <a:rPr lang="en-US" dirty="0" smtClean="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a:t>
            </a:fld>
            <a:r>
              <a:rPr lang="en-US" sz="1000" i="1" dirty="0"/>
              <a:t>##</a:t>
            </a:r>
            <a:endParaRPr lang="en-US" sz="1200" i="1" dirty="0"/>
          </a:p>
        </p:txBody>
      </p:sp>
    </p:spTree>
    <p:extLst>
      <p:ext uri="{BB962C8B-B14F-4D97-AF65-F5344CB8AC3E}">
        <p14:creationId xmlns:p14="http://schemas.microsoft.com/office/powerpoint/2010/main" val="3835773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5" name="Rectangle 7"/>
          <p:cNvSpPr>
            <a:spLocks noGrp="1" noChangeArrowheads="1"/>
          </p:cNvSpPr>
          <p:nvPr>
            <p:ph type="sldNum" sz="quarter" idx="5"/>
          </p:nvPr>
        </p:nvSpPr>
        <p:spPr>
          <a:ln/>
        </p:spPr>
        <p:txBody>
          <a:bodyPr/>
          <a:lstStyle/>
          <a:p>
            <a:fld id="{C7131C5E-1E6B-46FF-9756-44B6556E2A79}" type="slidenum">
              <a:rPr lang="en-US"/>
              <a:pPr/>
              <a:t>11</a:t>
            </a:fld>
            <a:r>
              <a:rPr lang="en-US" dirty="0"/>
              <a:t>##</a:t>
            </a:r>
          </a:p>
        </p:txBody>
      </p:sp>
      <p:sp>
        <p:nvSpPr>
          <p:cNvPr id="1234946" name="Rectangle 2"/>
          <p:cNvSpPr>
            <a:spLocks noGrp="1" noRot="1" noChangeAspect="1" noChangeArrowheads="1" noTextEdit="1"/>
          </p:cNvSpPr>
          <p:nvPr>
            <p:ph type="sldImg"/>
          </p:nvPr>
        </p:nvSpPr>
        <p:spPr>
          <a:xfrm>
            <a:off x="382588" y="685800"/>
            <a:ext cx="6092825" cy="3429000"/>
          </a:xfrm>
          <a:ln/>
        </p:spPr>
      </p:sp>
      <p:sp>
        <p:nvSpPr>
          <p:cNvPr id="123494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05193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23</a:t>
            </a:fld>
            <a:endParaRPr lang="en-US" dirty="0"/>
          </a:p>
        </p:txBody>
      </p:sp>
    </p:spTree>
    <p:extLst>
      <p:ext uri="{BB962C8B-B14F-4D97-AF65-F5344CB8AC3E}">
        <p14:creationId xmlns:p14="http://schemas.microsoft.com/office/powerpoint/2010/main" val="302870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25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25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2513964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8/18/2015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smtClean="0">
                <a:solidFill>
                  <a:srgbClr val="603A14"/>
                </a:solidFill>
              </a:rPr>
              <a:t>?</a:t>
            </a:r>
            <a:endParaRPr lang="en-US"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312366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8/18/2015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creativecommons.org/licenses/by-nc-sa/4.0/"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bg/" TargetMode="External"/><Relationship Id="rId5"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z.about.com/d/christianity/1/0/b/2/Christian_Circle.png"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60.png"/><Relationship Id="rId18" Type="http://schemas.openxmlformats.org/officeDocument/2006/relationships/hyperlink" Target="http://www.luxoft.com/bulgaria/" TargetMode="External"/><Relationship Id="rId3" Type="http://schemas.openxmlformats.org/officeDocument/2006/relationships/hyperlink" Target="https://softuni.bg/courses/oop" TargetMode="External"/><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hyperlink" Target="http://smartit.bg/" TargetMode="External"/><Relationship Id="rId17" Type="http://schemas.openxmlformats.org/officeDocument/2006/relationships/image" Target="../media/image62.png"/><Relationship Id="rId2" Type="http://schemas.openxmlformats.org/officeDocument/2006/relationships/notesSlide" Target="../notesSlides/notesSlide18.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9.png"/><Relationship Id="rId5" Type="http://schemas.openxmlformats.org/officeDocument/2006/relationships/image" Target="../media/image56.jpeg"/><Relationship Id="rId15" Type="http://schemas.openxmlformats.org/officeDocument/2006/relationships/image" Target="../media/image61.png"/><Relationship Id="rId10" Type="http://schemas.openxmlformats.org/officeDocument/2006/relationships/hyperlink" Target="http://komfo.com/" TargetMode="External"/><Relationship Id="rId19" Type="http://schemas.openxmlformats.org/officeDocument/2006/relationships/image" Target="../media/image63.png"/><Relationship Id="rId4" Type="http://schemas.openxmlformats.org/officeDocument/2006/relationships/hyperlink" Target="http://www.vivacom.bg/" TargetMode="External"/><Relationship Id="rId9" Type="http://schemas.openxmlformats.org/officeDocument/2006/relationships/image" Target="../media/image58.png"/><Relationship Id="rId14" Type="http://schemas.openxmlformats.org/officeDocument/2006/relationships/hyperlink" Target="http://www.softwaregroup-bg.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8.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6.png"/><Relationship Id="rId5" Type="http://schemas.openxmlformats.org/officeDocument/2006/relationships/hyperlink" Target="https://www.facebook.com/SoftwareUniversity" TargetMode="External"/><Relationship Id="rId10" Type="http://schemas.openxmlformats.org/officeDocument/2006/relationships/image" Target="../media/image65.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762000"/>
            <a:ext cx="8215099" cy="1171552"/>
          </a:xfrm>
        </p:spPr>
        <p:txBody>
          <a:bodyPr>
            <a:normAutofit/>
          </a:bodyPr>
          <a:lstStyle/>
          <a:p>
            <a:r>
              <a:rPr lang="en-US" dirty="0" smtClean="0"/>
              <a:t>OOP </a:t>
            </a:r>
            <a:r>
              <a:rPr lang="en-US" dirty="0" smtClean="0"/>
              <a:t>Principles</a:t>
            </a:r>
            <a:endParaRPr lang="en-US" dirty="0"/>
          </a:p>
        </p:txBody>
      </p:sp>
      <p:sp>
        <p:nvSpPr>
          <p:cNvPr id="6" name="Subtitle 5"/>
          <p:cNvSpPr>
            <a:spLocks noGrp="1"/>
          </p:cNvSpPr>
          <p:nvPr>
            <p:ph type="subTitle" idx="1"/>
          </p:nvPr>
        </p:nvSpPr>
        <p:spPr>
          <a:xfrm>
            <a:off x="4183970" y="1915603"/>
            <a:ext cx="7382341" cy="1235936"/>
          </a:xfrm>
        </p:spPr>
        <p:txBody>
          <a:bodyPr>
            <a:normAutofit lnSpcReduction="10000"/>
          </a:bodyPr>
          <a:lstStyle/>
          <a:p>
            <a:pPr>
              <a:lnSpc>
                <a:spcPct val="110000"/>
              </a:lnSpc>
            </a:pPr>
            <a:r>
              <a:rPr lang="en-US" dirty="0" smtClean="0"/>
              <a:t>Inheritance, Abstraction,</a:t>
            </a:r>
            <a:br>
              <a:rPr lang="en-US" dirty="0" smtClean="0"/>
            </a:br>
            <a:r>
              <a:rPr lang="en-US" dirty="0" smtClean="0"/>
              <a:t>Encapsulation, Polymorphism</a:t>
            </a:r>
            <a:endParaRPr lang="en-US" dirty="0"/>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18" name="Text Placeholder 6"/>
          <p:cNvSpPr>
            <a:spLocks noGrp="1"/>
          </p:cNvSpPr>
          <p:nvPr>
            <p:ph type="body" sz="quarter" idx="10"/>
          </p:nvPr>
        </p:nvSpPr>
        <p:spPr>
          <a:xfrm>
            <a:off x="760412" y="4343400"/>
            <a:ext cx="3187613" cy="525135"/>
          </a:xfrm>
        </p:spPr>
        <p:txBody>
          <a:bodyPr/>
          <a:lstStyle/>
          <a:p>
            <a:r>
              <a:rPr lang="en-US" dirty="0" smtClean="0"/>
              <a:t>SoftUni Team</a:t>
            </a:r>
            <a:endParaRPr lang="en-US" dirty="0"/>
          </a:p>
        </p:txBody>
      </p:sp>
      <p:sp>
        <p:nvSpPr>
          <p:cNvPr id="19" name="Text Placeholder 7"/>
          <p:cNvSpPr>
            <a:spLocks noGrp="1"/>
          </p:cNvSpPr>
          <p:nvPr>
            <p:ph type="body" sz="quarter" idx="13"/>
          </p:nvPr>
        </p:nvSpPr>
        <p:spPr>
          <a:xfrm>
            <a:off x="760413" y="4813299"/>
            <a:ext cx="3187614" cy="444343"/>
          </a:xfrm>
        </p:spPr>
        <p:txBody>
          <a:bodyPr/>
          <a:lstStyle/>
          <a:p>
            <a:r>
              <a:rPr lang="en-US" dirty="0"/>
              <a:t>Technical </a:t>
            </a:r>
            <a:r>
              <a:rPr lang="en-US" dirty="0" smtClean="0"/>
              <a:t>Trainers</a:t>
            </a:r>
            <a:endParaRPr lang="en-US" dirty="0"/>
          </a:p>
        </p:txBody>
      </p:sp>
      <p:sp>
        <p:nvSpPr>
          <p:cNvPr id="20" name="Text Placeholder 10"/>
          <p:cNvSpPr>
            <a:spLocks noGrp="1"/>
          </p:cNvSpPr>
          <p:nvPr>
            <p:ph type="body" sz="quarter" idx="17"/>
          </p:nvPr>
        </p:nvSpPr>
        <p:spPr>
          <a:xfrm>
            <a:off x="760412" y="5257800"/>
            <a:ext cx="3187613" cy="363552"/>
          </a:xfrm>
        </p:spPr>
        <p:txBody>
          <a:bodyPr/>
          <a:lstStyle/>
          <a:p>
            <a:r>
              <a:rPr lang="en-US" dirty="0"/>
              <a:t>Software </a:t>
            </a:r>
            <a:r>
              <a:rPr lang="en-US" dirty="0" smtClean="0"/>
              <a:t>University</a:t>
            </a:r>
            <a:endParaRPr lang="en-US" dirty="0"/>
          </a:p>
        </p:txBody>
      </p:sp>
      <p:sp>
        <p:nvSpPr>
          <p:cNvPr id="21" name="Text Placeholder 11"/>
          <p:cNvSpPr>
            <a:spLocks noGrp="1"/>
          </p:cNvSpPr>
          <p:nvPr>
            <p:ph type="body" sz="quarter" idx="18"/>
          </p:nvPr>
        </p:nvSpPr>
        <p:spPr>
          <a:xfrm>
            <a:off x="760412" y="5598962"/>
            <a:ext cx="3187613" cy="331235"/>
          </a:xfrm>
        </p:spPr>
        <p:txBody>
          <a:bodyPr/>
          <a:lstStyle/>
          <a:p>
            <a:r>
              <a:rPr lang="en-US" dirty="0">
                <a:hlinkClick r:id="rId6"/>
              </a:rPr>
              <a:t>http://</a:t>
            </a:r>
            <a:r>
              <a:rPr lang="en-US" dirty="0" smtClean="0">
                <a:hlinkClick r:id="rId6"/>
              </a:rPr>
              <a:t>softuni.bg</a:t>
            </a:r>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351212" y="3875577"/>
            <a:ext cx="2152473" cy="2362200"/>
          </a:xfrm>
          <a:prstGeom prst="rect">
            <a:avLst/>
          </a:prstGeom>
        </p:spPr>
      </p:pic>
      <p:pic>
        <p:nvPicPr>
          <p:cNvPr id="16" name="Picture 3" descr="C:\Documents\Courses\OOP\OOP Images\Abstract-kunst-lampe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7212" y="3363683"/>
            <a:ext cx="5993929" cy="2818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9"/>
          <a:stretch>
            <a:fillRect/>
          </a:stretch>
        </p:blipFill>
        <p:spPr>
          <a:xfrm>
            <a:off x="5761997" y="3653879"/>
            <a:ext cx="3913815" cy="2096145"/>
          </a:xfrm>
          <a:prstGeom prst="rect">
            <a:avLst/>
          </a:prstGeom>
          <a:effectLst/>
          <a:scene3d>
            <a:camera prst="isometricLeftDown">
              <a:rot lat="1200000" lon="2400000" rev="0"/>
            </a:camera>
            <a:lightRig rig="threePt" dir="t"/>
          </a:scene3d>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noProof="1">
                <a:solidFill>
                  <a:schemeClr val="tx2">
                    <a:lumMod val="75000"/>
                  </a:schemeClr>
                </a:solidFill>
              </a:rPr>
              <a:t>Inheritance</a:t>
            </a:r>
            <a:r>
              <a:rPr lang="en-US" noProof="1">
                <a:solidFill>
                  <a:srgbClr val="EBFFD2"/>
                </a:solidFill>
              </a:rPr>
              <a:t> </a:t>
            </a:r>
            <a:r>
              <a:rPr lang="en-US" noProof="1"/>
              <a:t>has a lot of benefits</a:t>
            </a:r>
          </a:p>
          <a:p>
            <a:pPr lvl="1"/>
            <a:r>
              <a:rPr lang="en-US" noProof="1">
                <a:solidFill>
                  <a:schemeClr val="tx1">
                    <a:lumMod val="40000"/>
                    <a:lumOff val="60000"/>
                  </a:schemeClr>
                </a:solidFill>
              </a:rPr>
              <a:t>Extensibility </a:t>
            </a:r>
          </a:p>
          <a:p>
            <a:pPr lvl="1"/>
            <a:r>
              <a:rPr lang="en-US" noProof="1" smtClean="0">
                <a:solidFill>
                  <a:schemeClr val="tx1">
                    <a:lumMod val="40000"/>
                    <a:lumOff val="60000"/>
                  </a:schemeClr>
                </a:solidFill>
              </a:rPr>
              <a:t>Reusability (</a:t>
            </a:r>
            <a:r>
              <a:rPr lang="en-US" noProof="1" smtClean="0">
                <a:solidFill>
                  <a:schemeClr val="tx2">
                    <a:lumMod val="75000"/>
                  </a:schemeClr>
                </a:solidFill>
              </a:rPr>
              <a:t>code reuse</a:t>
            </a:r>
            <a:r>
              <a:rPr lang="en-US" noProof="1" smtClean="0">
                <a:solidFill>
                  <a:schemeClr val="tx1">
                    <a:lumMod val="40000"/>
                    <a:lumOff val="60000"/>
                  </a:schemeClr>
                </a:solidFill>
              </a:rPr>
              <a:t>)</a:t>
            </a:r>
            <a:endParaRPr lang="en-US" noProof="1">
              <a:solidFill>
                <a:schemeClr val="tx1">
                  <a:lumMod val="40000"/>
                  <a:lumOff val="60000"/>
                </a:schemeClr>
              </a:solidFill>
            </a:endParaRPr>
          </a:p>
          <a:p>
            <a:pPr lvl="1"/>
            <a:r>
              <a:rPr lang="en-US" noProof="1">
                <a:solidFill>
                  <a:schemeClr val="tx1">
                    <a:lumMod val="40000"/>
                    <a:lumOff val="60000"/>
                  </a:schemeClr>
                </a:solidFill>
              </a:rPr>
              <a:t>Provides abstraction</a:t>
            </a:r>
          </a:p>
          <a:p>
            <a:r>
              <a:rPr lang="en-US" noProof="1" smtClean="0"/>
              <a:t>Use </a:t>
            </a:r>
            <a:r>
              <a:rPr lang="en-US" noProof="1"/>
              <a:t>inheritance </a:t>
            </a:r>
            <a:r>
              <a:rPr lang="en-US" noProof="1" smtClean="0"/>
              <a:t>for buidling </a:t>
            </a:r>
            <a:r>
              <a:rPr lang="en-US" noProof="1" smtClean="0">
                <a:solidFill>
                  <a:schemeClr val="tx2">
                    <a:lumMod val="75000"/>
                  </a:schemeClr>
                </a:solidFill>
              </a:rPr>
              <a:t>is-a</a:t>
            </a:r>
            <a:r>
              <a:rPr lang="en-US" noProof="1" smtClean="0"/>
              <a:t> relationships</a:t>
            </a:r>
          </a:p>
          <a:p>
            <a:pPr lvl="1"/>
            <a:r>
              <a:rPr lang="en-US" noProof="1" smtClean="0"/>
              <a:t>E.g. dog </a:t>
            </a:r>
            <a:r>
              <a:rPr lang="en-US" noProof="1" smtClean="0">
                <a:solidFill>
                  <a:schemeClr val="tx2">
                    <a:lumMod val="75000"/>
                  </a:schemeClr>
                </a:solidFill>
              </a:rPr>
              <a:t>is-a</a:t>
            </a:r>
            <a:r>
              <a:rPr lang="en-US" noProof="1" smtClean="0"/>
              <a:t> animal (dogs are kind of animals)</a:t>
            </a:r>
            <a:endParaRPr lang="en-US" noProof="1"/>
          </a:p>
          <a:p>
            <a:r>
              <a:rPr lang="en-US" noProof="1"/>
              <a:t>Don't use it </a:t>
            </a:r>
            <a:r>
              <a:rPr lang="en-US" noProof="1" smtClean="0"/>
              <a:t>to build </a:t>
            </a:r>
            <a:r>
              <a:rPr lang="en-US" noProof="1" smtClean="0">
                <a:solidFill>
                  <a:schemeClr val="tx2">
                    <a:lumMod val="75000"/>
                  </a:schemeClr>
                </a:solidFill>
              </a:rPr>
              <a:t>has-a</a:t>
            </a:r>
            <a:r>
              <a:rPr lang="en-US" i="1" noProof="1" smtClean="0"/>
              <a:t> </a:t>
            </a:r>
            <a:r>
              <a:rPr lang="en-US" noProof="1" smtClean="0"/>
              <a:t>relationship</a:t>
            </a:r>
          </a:p>
          <a:p>
            <a:pPr lvl="1"/>
            <a:r>
              <a:rPr lang="en-US" noProof="1" smtClean="0"/>
              <a:t>E.g. dog </a:t>
            </a:r>
            <a:r>
              <a:rPr lang="en-US" noProof="1" smtClean="0">
                <a:solidFill>
                  <a:schemeClr val="tx2">
                    <a:lumMod val="75000"/>
                  </a:schemeClr>
                </a:solidFill>
              </a:rPr>
              <a:t>has-a</a:t>
            </a:r>
            <a:r>
              <a:rPr lang="en-US" noProof="1" smtClean="0"/>
              <a:t> name (dog is not a kind of name)</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a:t>
            </a:r>
            <a:r>
              <a:rPr lang="en-US" sz="4000" dirty="0" smtClean="0"/>
              <a:t>– Benefits</a:t>
            </a:r>
            <a:endParaRPr lang="bg-BG" sz="4000"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2412" y="3645776"/>
            <a:ext cx="2336191" cy="2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8308" y="1223035"/>
            <a:ext cx="2902704" cy="1901165"/>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sp>
        <p:nvSpPr>
          <p:cNvPr id="5" name="Slide Number Placeholder 4"/>
          <p:cNvSpPr>
            <a:spLocks noGrp="1"/>
          </p:cNvSpPr>
          <p:nvPr>
            <p:ph type="sldNum" sz="quarter" idx="4"/>
          </p:nvPr>
        </p:nvSpPr>
        <p:spPr/>
        <p:txBody>
          <a:body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val="336573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1233923" name="Rectangle 3"/>
          <p:cNvSpPr>
            <a:spLocks noGrp="1" noChangeArrowheads="1"/>
          </p:cNvSpPr>
          <p:nvPr>
            <p:ph idx="1"/>
          </p:nvPr>
        </p:nvSpPr>
        <p:spPr/>
        <p:txBody>
          <a:bodyPr>
            <a:normAutofit/>
          </a:bodyPr>
          <a:lstStyle/>
          <a:p>
            <a:pPr>
              <a:lnSpc>
                <a:spcPct val="110000"/>
              </a:lnSpc>
            </a:pPr>
            <a:r>
              <a:rPr lang="en-US" dirty="0">
                <a:solidFill>
                  <a:schemeClr val="tx2">
                    <a:lumMod val="75000"/>
                  </a:schemeClr>
                </a:solidFill>
                <a:effectLst>
                  <a:outerShdw blurRad="38100" dist="38100" dir="2700000" algn="tl">
                    <a:srgbClr val="000000"/>
                  </a:outerShdw>
                </a:effectLst>
              </a:rPr>
              <a:t>Base</a:t>
            </a:r>
            <a:r>
              <a:rPr lang="en-US" dirty="0">
                <a:solidFill>
                  <a:schemeClr val="tx2">
                    <a:lumMod val="75000"/>
                  </a:schemeClr>
                </a:solidFill>
              </a:rPr>
              <a:t> </a:t>
            </a:r>
            <a:r>
              <a:rPr lang="en-US" dirty="0"/>
              <a:t>(parent) class</a:t>
            </a:r>
          </a:p>
          <a:p>
            <a:pPr lvl="1">
              <a:lnSpc>
                <a:spcPct val="110000"/>
              </a:lnSpc>
            </a:pPr>
            <a:r>
              <a:rPr lang="en-US" dirty="0"/>
              <a:t>The class giving its members to its child class</a:t>
            </a:r>
            <a:endParaRPr lang="bg-BG" dirty="0"/>
          </a:p>
          <a:p>
            <a:pPr>
              <a:lnSpc>
                <a:spcPct val="110000"/>
              </a:lnSpc>
            </a:pPr>
            <a:r>
              <a:rPr lang="en-US" dirty="0">
                <a:solidFill>
                  <a:schemeClr val="tx2">
                    <a:lumMod val="75000"/>
                  </a:schemeClr>
                </a:solidFill>
                <a:effectLst>
                  <a:outerShdw blurRad="38100" dist="38100" dir="2700000" algn="tl">
                    <a:srgbClr val="000000"/>
                  </a:outerShdw>
                </a:effectLst>
              </a:rPr>
              <a:t>Derived</a:t>
            </a:r>
            <a:r>
              <a:rPr lang="en-US" dirty="0">
                <a:solidFill>
                  <a:schemeClr val="tx2">
                    <a:lumMod val="75000"/>
                  </a:schemeClr>
                </a:solidFill>
              </a:rPr>
              <a:t> </a:t>
            </a:r>
            <a:r>
              <a:rPr lang="en-US" dirty="0"/>
              <a:t>(child) class</a:t>
            </a:r>
          </a:p>
          <a:p>
            <a:pPr lvl="1">
              <a:lnSpc>
                <a:spcPct val="110000"/>
              </a:lnSpc>
            </a:pPr>
            <a:r>
              <a:rPr lang="en-US" dirty="0"/>
              <a:t>The class </a:t>
            </a:r>
            <a:r>
              <a:rPr lang="en-US" dirty="0" smtClean="0"/>
              <a:t>taking members from its base class</a:t>
            </a:r>
            <a:endParaRPr lang="en-US" dirty="0" smtClean="0">
              <a:solidFill>
                <a:schemeClr val="tx2">
                  <a:lumMod val="75000"/>
                </a:schemeClr>
              </a:solidFill>
            </a:endParaRPr>
          </a:p>
          <a:p>
            <a:pPr>
              <a:lnSpc>
                <a:spcPct val="110000"/>
              </a:lnSpc>
            </a:pPr>
            <a:r>
              <a:rPr lang="en-US" dirty="0" smtClean="0">
                <a:solidFill>
                  <a:schemeClr val="tx2">
                    <a:lumMod val="75000"/>
                  </a:schemeClr>
                </a:solidFill>
              </a:rPr>
              <a:t>Inheritance </a:t>
            </a:r>
            <a:r>
              <a:rPr lang="en-US" dirty="0" smtClean="0"/>
              <a:t>implicitly takes </a:t>
            </a:r>
            <a:r>
              <a:rPr lang="en-US" dirty="0" smtClean="0">
                <a:solidFill>
                  <a:schemeClr val="tx2">
                    <a:lumMod val="75000"/>
                  </a:schemeClr>
                </a:solidFill>
              </a:rPr>
              <a:t>all </a:t>
            </a:r>
            <a:r>
              <a:rPr lang="en-US" dirty="0">
                <a:solidFill>
                  <a:schemeClr val="tx2">
                    <a:lumMod val="75000"/>
                  </a:schemeClr>
                </a:solidFill>
              </a:rPr>
              <a:t>members </a:t>
            </a:r>
            <a:r>
              <a:rPr lang="en-US" dirty="0"/>
              <a:t>from another </a:t>
            </a:r>
            <a:r>
              <a:rPr lang="en-US" dirty="0" smtClean="0"/>
              <a:t>class</a:t>
            </a:r>
          </a:p>
          <a:p>
            <a:pPr lvl="1">
              <a:lnSpc>
                <a:spcPct val="110000"/>
              </a:lnSpc>
            </a:pPr>
            <a:r>
              <a:rPr lang="en-US" dirty="0" smtClean="0"/>
              <a:t>All fields</a:t>
            </a:r>
            <a:r>
              <a:rPr lang="en-US" dirty="0"/>
              <a:t>, methods, properties, </a:t>
            </a:r>
            <a:r>
              <a:rPr lang="en-US" dirty="0" smtClean="0"/>
              <a:t>events, …</a:t>
            </a:r>
          </a:p>
          <a:p>
            <a:pPr lvl="1">
              <a:lnSpc>
                <a:spcPct val="110000"/>
              </a:lnSpc>
            </a:pPr>
            <a:r>
              <a:rPr lang="en-US" dirty="0" smtClean="0"/>
              <a:t>Some members could be </a:t>
            </a:r>
            <a:r>
              <a:rPr lang="en-US" dirty="0" smtClean="0">
                <a:solidFill>
                  <a:schemeClr val="tx2">
                    <a:lumMod val="75000"/>
                  </a:schemeClr>
                </a:solidFill>
              </a:rPr>
              <a:t>inaccessible</a:t>
            </a:r>
            <a:r>
              <a:rPr lang="en-US" dirty="0" smtClean="0"/>
              <a:t>: private members will be hidden in the derived class</a:t>
            </a:r>
            <a:endParaRPr lang="en-US" dirty="0"/>
          </a:p>
        </p:txBody>
      </p:sp>
      <p:sp>
        <p:nvSpPr>
          <p:cNvPr id="1233922" name="Rectangle 2"/>
          <p:cNvSpPr>
            <a:spLocks noGrp="1" noChangeArrowheads="1"/>
          </p:cNvSpPr>
          <p:nvPr>
            <p:ph type="title"/>
          </p:nvPr>
        </p:nvSpPr>
        <p:spPr/>
        <p:txBody>
          <a:bodyPr/>
          <a:lstStyle/>
          <a:p>
            <a:r>
              <a:rPr lang="en-US" dirty="0"/>
              <a:t>Inheritance</a:t>
            </a:r>
            <a:endParaRPr lang="bg-BG" dirty="0"/>
          </a:p>
        </p:txBody>
      </p:sp>
      <p:sp>
        <p:nvSpPr>
          <p:cNvPr id="5" name="Rectangle 4"/>
          <p:cNvSpPr>
            <a:spLocks noChangeArrowheads="1"/>
          </p:cNvSpPr>
          <p:nvPr/>
        </p:nvSpPr>
        <p:spPr bwMode="auto">
          <a:xfrm>
            <a:off x="9197314" y="1594736"/>
            <a:ext cx="2002496"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smtClean="0">
                <a:solidFill>
                  <a:schemeClr val="tx2"/>
                </a:solidFill>
                <a:effectLst>
                  <a:outerShdw blurRad="38100" dist="38100" dir="2700000" algn="tl">
                    <a:srgbClr val="000000">
                      <a:alpha val="43137"/>
                    </a:srgbClr>
                  </a:outerShdw>
                </a:effectLst>
                <a:latin typeface="Consolas" pitchFamily="49" charset="0"/>
              </a:rPr>
              <a:t>Base</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Rectangle 5"/>
          <p:cNvSpPr>
            <a:spLocks noChangeArrowheads="1"/>
          </p:cNvSpPr>
          <p:nvPr/>
        </p:nvSpPr>
        <p:spPr bwMode="auto">
          <a:xfrm>
            <a:off x="9197314" y="2928938"/>
            <a:ext cx="2002498"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Derived</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5"/>
          <p:cNvSpPr>
            <a:spLocks/>
          </p:cNvSpPr>
          <p:nvPr/>
        </p:nvSpPr>
        <p:spPr bwMode="auto">
          <a:xfrm>
            <a:off x="10209210" y="2416893"/>
            <a:ext cx="60943"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10024208" y="2194882"/>
            <a:ext cx="372054"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409198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2" name="Title 1"/>
          <p:cNvSpPr>
            <a:spLocks noGrp="1"/>
          </p:cNvSpPr>
          <p:nvPr>
            <p:ph type="title"/>
          </p:nvPr>
        </p:nvSpPr>
        <p:spPr/>
        <p:txBody>
          <a:bodyPr/>
          <a:lstStyle/>
          <a:p>
            <a:r>
              <a:rPr lang="en-US" dirty="0"/>
              <a:t>Inheritance – Example</a:t>
            </a:r>
          </a:p>
        </p:txBody>
      </p:sp>
      <p:sp>
        <p:nvSpPr>
          <p:cNvPr id="5" name="Rectangle 4"/>
          <p:cNvSpPr>
            <a:spLocks noChangeArrowheads="1"/>
          </p:cNvSpPr>
          <p:nvPr/>
        </p:nvSpPr>
        <p:spPr bwMode="auto">
          <a:xfrm>
            <a:off x="4365547"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a:solidFill>
                  <a:schemeClr val="tx2"/>
                </a:solidFill>
                <a:effectLst>
                  <a:outerShdw blurRad="38100" dist="38100" dir="2700000" algn="tl">
                    <a:srgbClr val="000000">
                      <a:alpha val="43137"/>
                    </a:srgbClr>
                  </a:outerShdw>
                </a:effectLst>
                <a:latin typeface="Consolas" pitchFamily="49" charset="0"/>
              </a:rPr>
              <a:t>Person</a:t>
            </a:r>
          </a:p>
        </p:txBody>
      </p:sp>
      <p:sp>
        <p:nvSpPr>
          <p:cNvPr id="6" name="Rectangle 5"/>
          <p:cNvSpPr>
            <a:spLocks noChangeArrowheads="1"/>
          </p:cNvSpPr>
          <p:nvPr/>
        </p:nvSpPr>
        <p:spPr bwMode="auto">
          <a:xfrm>
            <a:off x="4365547" y="2189163"/>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+Name: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+Address: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4365547" y="2981326"/>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6192"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Employee</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2336192" y="4935538"/>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Company: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+Salary: decimal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6192" y="5727701"/>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399134"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Student</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Rectangle 11"/>
          <p:cNvSpPr>
            <a:spLocks noChangeArrowheads="1"/>
          </p:cNvSpPr>
          <p:nvPr/>
        </p:nvSpPr>
        <p:spPr bwMode="auto">
          <a:xfrm>
            <a:off x="6399134" y="4945063"/>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School: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399134" y="5737226"/>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AutoShape 20"/>
          <p:cNvSpPr>
            <a:spLocks noChangeArrowheads="1"/>
          </p:cNvSpPr>
          <p:nvPr/>
        </p:nvSpPr>
        <p:spPr bwMode="auto">
          <a:xfrm>
            <a:off x="7877312" y="1246496"/>
            <a:ext cx="2560500" cy="533400"/>
          </a:xfrm>
          <a:prstGeom prst="wedgeRoundRectCallout">
            <a:avLst>
              <a:gd name="adj1" fmla="val -80546"/>
              <a:gd name="adj2" fmla="val 75167"/>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Base class</a:t>
            </a:r>
            <a:endParaRPr lang="bg-BG" sz="2800" b="1" dirty="0">
              <a:effectLst>
                <a:outerShdw blurRad="38100" dist="38100" dir="2700000" algn="tl">
                  <a:srgbClr val="000000">
                    <a:alpha val="43137"/>
                  </a:srgbClr>
                </a:outerShdw>
              </a:effectLst>
            </a:endParaRPr>
          </a:p>
        </p:txBody>
      </p:sp>
      <p:sp>
        <p:nvSpPr>
          <p:cNvPr id="15" name="AutoShape 21"/>
          <p:cNvSpPr>
            <a:spLocks noChangeArrowheads="1"/>
          </p:cNvSpPr>
          <p:nvPr/>
        </p:nvSpPr>
        <p:spPr bwMode="auto">
          <a:xfrm>
            <a:off x="8380412" y="3076575"/>
            <a:ext cx="2751570" cy="595313"/>
          </a:xfrm>
          <a:prstGeom prst="wedgeRoundRectCallout">
            <a:avLst>
              <a:gd name="adj1" fmla="val -56916"/>
              <a:gd name="adj2" fmla="val 18381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6" name="AutoShape 22"/>
          <p:cNvSpPr>
            <a:spLocks noChangeArrowheads="1"/>
          </p:cNvSpPr>
          <p:nvPr/>
        </p:nvSpPr>
        <p:spPr bwMode="auto">
          <a:xfrm>
            <a:off x="1035698" y="3024188"/>
            <a:ext cx="2848914" cy="595313"/>
          </a:xfrm>
          <a:prstGeom prst="wedgeRoundRectCallout">
            <a:avLst>
              <a:gd name="adj1" fmla="val 43269"/>
              <a:gd name="adj2" fmla="val 19584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7" name="Freeform 145"/>
          <p:cNvSpPr>
            <a:spLocks/>
          </p:cNvSpPr>
          <p:nvPr/>
        </p:nvSpPr>
        <p:spPr bwMode="auto">
          <a:xfrm>
            <a:off x="4968840"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8" name="Freeform 147"/>
          <p:cNvSpPr>
            <a:spLocks/>
          </p:cNvSpPr>
          <p:nvPr/>
        </p:nvSpPr>
        <p:spPr bwMode="auto">
          <a:xfrm>
            <a:off x="4759480"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9" name="Freeform 145"/>
          <p:cNvSpPr>
            <a:spLocks/>
          </p:cNvSpPr>
          <p:nvPr/>
        </p:nvSpPr>
        <p:spPr bwMode="auto">
          <a:xfrm>
            <a:off x="7014787"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6805427"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1892681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idx="1"/>
          </p:nvPr>
        </p:nvSpPr>
        <p:spPr>
          <a:prstGeom prst="rect">
            <a:avLst/>
          </a:prstGeom>
        </p:spPr>
        <p:txBody>
          <a:bodyPr/>
          <a:lstStyle/>
          <a:p>
            <a:pPr>
              <a:lnSpc>
                <a:spcPct val="100000"/>
              </a:lnSpc>
              <a:spcBef>
                <a:spcPct val="50000"/>
              </a:spcBef>
              <a:defRPr/>
            </a:pPr>
            <a:r>
              <a:rPr lang="en-US" dirty="0">
                <a:solidFill>
                  <a:schemeClr val="tx2">
                    <a:lumMod val="75000"/>
                  </a:schemeClr>
                </a:solidFill>
                <a:latin typeface="+mn-lt"/>
                <a:ea typeface="+mn-ea"/>
                <a:cs typeface="+mn-cs"/>
              </a:rPr>
              <a:t>Inheritance</a:t>
            </a:r>
            <a:r>
              <a:rPr lang="en-US" dirty="0">
                <a:latin typeface="+mn-lt"/>
                <a:ea typeface="+mn-ea"/>
                <a:cs typeface="+mn-cs"/>
              </a:rPr>
              <a:t> leads </a:t>
            </a:r>
            <a:r>
              <a:rPr lang="en-US" dirty="0" smtClean="0">
                <a:latin typeface="+mn-lt"/>
                <a:ea typeface="+mn-ea"/>
                <a:cs typeface="+mn-cs"/>
              </a:rPr>
              <a:t>to </a:t>
            </a:r>
            <a:r>
              <a:rPr lang="en-US" dirty="0" smtClean="0">
                <a:solidFill>
                  <a:schemeClr val="tx2">
                    <a:lumMod val="75000"/>
                  </a:schemeClr>
                </a:solidFill>
                <a:latin typeface="+mn-lt"/>
                <a:ea typeface="+mn-ea"/>
                <a:cs typeface="+mn-cs"/>
              </a:rPr>
              <a:t>hierarchies</a:t>
            </a:r>
            <a:r>
              <a:rPr lang="en-US" dirty="0" smtClean="0">
                <a:latin typeface="+mn-lt"/>
                <a:ea typeface="+mn-ea"/>
                <a:cs typeface="+mn-cs"/>
              </a:rPr>
              <a:t> </a:t>
            </a:r>
            <a:r>
              <a:rPr lang="en-US" dirty="0">
                <a:latin typeface="+mn-lt"/>
                <a:ea typeface="+mn-ea"/>
                <a:cs typeface="+mn-cs"/>
              </a:rPr>
              <a:t>of classes </a:t>
            </a:r>
            <a:r>
              <a:rPr lang="en-US" dirty="0" smtClean="0">
                <a:latin typeface="+mn-lt"/>
                <a:ea typeface="+mn-ea"/>
                <a:cs typeface="+mn-cs"/>
              </a:rPr>
              <a:t>and / or </a:t>
            </a:r>
            <a:r>
              <a:rPr lang="en-US" dirty="0">
                <a:latin typeface="+mn-lt"/>
                <a:ea typeface="+mn-ea"/>
                <a:cs typeface="+mn-cs"/>
              </a:rPr>
              <a:t>interfaces in an application:</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endParaRPr lang="bg-BG" sz="4000" dirty="0"/>
          </a:p>
        </p:txBody>
      </p:sp>
      <p:grpSp>
        <p:nvGrpSpPr>
          <p:cNvPr id="56" name="Group 55"/>
          <p:cNvGrpSpPr/>
          <p:nvPr/>
        </p:nvGrpSpPr>
        <p:grpSpPr>
          <a:xfrm>
            <a:off x="1448593" y="2438400"/>
            <a:ext cx="9141619" cy="3810000"/>
            <a:chOff x="457200" y="2587625"/>
            <a:chExt cx="6858000" cy="3387725"/>
          </a:xfrm>
        </p:grpSpPr>
        <p:sp>
          <p:nvSpPr>
            <p:cNvPr id="2058" name="Text Box 16"/>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Game</a:t>
              </a:r>
              <a:endParaRPr lang="en-US" sz="2000" b="1" noProof="1">
                <a:effectLst>
                  <a:outerShdw blurRad="38100" dist="38100" dir="2700000" algn="tl">
                    <a:srgbClr val="000000">
                      <a:alpha val="43137"/>
                    </a:srgbClr>
                  </a:outerShdw>
                </a:effectLst>
                <a:latin typeface="Consolas" pitchFamily="49" charset="0"/>
              </a:endParaRPr>
            </a:p>
          </p:txBody>
        </p:sp>
        <p:sp>
          <p:nvSpPr>
            <p:cNvPr id="2059" name="Text Box 17"/>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MultiplePlayersGame</a:t>
              </a:r>
              <a:endParaRPr lang="en-US" sz="2000" b="1" noProof="1">
                <a:effectLst>
                  <a:outerShdw blurRad="38100" dist="38100" dir="2700000" algn="tl">
                    <a:srgbClr val="000000">
                      <a:alpha val="43137"/>
                    </a:srgbClr>
                  </a:outerShdw>
                </a:effectLst>
                <a:latin typeface="Consolas" pitchFamily="49" charset="0"/>
              </a:endParaRPr>
            </a:p>
          </p:txBody>
        </p:sp>
        <p:sp>
          <p:nvSpPr>
            <p:cNvPr id="2060" name="Text Box 18"/>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BoardGame</a:t>
              </a:r>
              <a:endParaRPr lang="en-US" sz="2000" b="1" noProof="1">
                <a:effectLst>
                  <a:outerShdw blurRad="38100" dist="38100" dir="2700000" algn="tl">
                    <a:srgbClr val="000000">
                      <a:alpha val="43137"/>
                    </a:srgbClr>
                  </a:outerShdw>
                </a:effectLst>
                <a:latin typeface="Consolas" pitchFamily="49" charset="0"/>
              </a:endParaRPr>
            </a:p>
          </p:txBody>
        </p:sp>
        <p:sp>
          <p:nvSpPr>
            <p:cNvPr id="2061" name="Text Box 19"/>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Chess</a:t>
              </a:r>
              <a:endParaRPr lang="en-US" sz="2000" b="1" noProof="1">
                <a:effectLst>
                  <a:outerShdw blurRad="38100" dist="38100" dir="2700000" algn="tl">
                    <a:srgbClr val="000000">
                      <a:alpha val="43137"/>
                    </a:srgbClr>
                  </a:outerShdw>
                </a:effectLst>
                <a:latin typeface="Consolas" pitchFamily="49" charset="0"/>
              </a:endParaRPr>
            </a:p>
          </p:txBody>
        </p:sp>
        <p:sp>
          <p:nvSpPr>
            <p:cNvPr id="2062" name="Text Box 20"/>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Backgammon</a:t>
              </a:r>
              <a:endParaRPr lang="en-US" sz="2000" b="1" noProof="1">
                <a:effectLst>
                  <a:outerShdw blurRad="38100" dist="38100" dir="2700000" algn="tl">
                    <a:srgbClr val="000000">
                      <a:alpha val="43137"/>
                    </a:srgbClr>
                  </a:outerShdw>
                </a:effectLst>
                <a:latin typeface="Consolas" pitchFamily="49" charset="0"/>
              </a:endParaRPr>
            </a:p>
          </p:txBody>
        </p:sp>
        <p:sp>
          <p:nvSpPr>
            <p:cNvPr id="2063" name="Text Box 21"/>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SinglePlayerGame</a:t>
              </a:r>
              <a:endParaRPr lang="en-US" sz="2000" b="1" noProof="1">
                <a:effectLst>
                  <a:outerShdw blurRad="38100" dist="38100" dir="2700000" algn="tl">
                    <a:srgbClr val="000000">
                      <a:alpha val="43137"/>
                    </a:srgbClr>
                  </a:outerShdw>
                </a:effectLst>
                <a:latin typeface="Consolas" pitchFamily="49" charset="0"/>
              </a:endParaRPr>
            </a:p>
          </p:txBody>
        </p:sp>
        <p:sp>
          <p:nvSpPr>
            <p:cNvPr id="27" name="Freeform 147"/>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5" name="Freeform 145"/>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6" name="Freeform 147"/>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7" name="Freeform 145"/>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0" name="Text Box 18"/>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Minesweeper</a:t>
              </a:r>
              <a:endParaRPr lang="en-US" sz="2000" b="1" noProof="1">
                <a:effectLst>
                  <a:outerShdw blurRad="38100" dist="38100" dir="2700000" algn="tl">
                    <a:srgbClr val="000000">
                      <a:alpha val="43137"/>
                    </a:srgbClr>
                  </a:outerShdw>
                </a:effectLst>
                <a:latin typeface="Consolas" pitchFamily="49" charset="0"/>
              </a:endParaRPr>
            </a:p>
          </p:txBody>
        </p:sp>
        <p:sp>
          <p:nvSpPr>
            <p:cNvPr id="41" name="Text Box 18"/>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Solitaire</a:t>
              </a:r>
              <a:endParaRPr lang="en-US" sz="2000" b="1" noProof="1">
                <a:effectLst>
                  <a:outerShdw blurRad="38100" dist="38100" dir="2700000" algn="tl">
                    <a:srgbClr val="000000">
                      <a:alpha val="43137"/>
                    </a:srgbClr>
                  </a:outerShdw>
                </a:effectLst>
                <a:latin typeface="Consolas" pitchFamily="49" charset="0"/>
              </a:endParaRPr>
            </a:p>
          </p:txBody>
        </p:sp>
        <p:sp>
          <p:nvSpPr>
            <p:cNvPr id="42" name="Freeform 147"/>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3" name="Freeform 145"/>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4" name="Freeform 147"/>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5" name="Freeform 145"/>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6" name="Freeform 147"/>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7" name="Freeform 145"/>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8" name="Freeform 147"/>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9" name="Freeform 145"/>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 name="Freeform 147"/>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2" name="Freeform 145"/>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3" name="Freeform 147"/>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4" name="Freeform 145"/>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5" name="Freeform 54"/>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a:t>
              </a:r>
              <a:endParaRPr lang="en-US" sz="2000" b="1" noProof="1">
                <a:effectLst>
                  <a:outerShdw blurRad="38100" dist="38100" dir="2700000" algn="tl">
                    <a:srgbClr val="000000">
                      <a:alpha val="43137"/>
                    </a:srgbClr>
                  </a:outerShdw>
                </a:effectLst>
                <a:latin typeface="Consolas" pitchFamily="49" charset="0"/>
              </a:endParaRPr>
            </a:p>
          </p:txBody>
        </p:sp>
      </p:grpSp>
      <p:sp>
        <p:nvSpPr>
          <p:cNvPr id="57" name="Freeform 147"/>
          <p:cNvSpPr>
            <a:spLocks/>
          </p:cNvSpPr>
          <p:nvPr/>
        </p:nvSpPr>
        <p:spPr bwMode="auto">
          <a:xfrm>
            <a:off x="3873661" y="4109052"/>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p:cNvSpPr>
            <a:spLocks/>
          </p:cNvSpPr>
          <p:nvPr/>
        </p:nvSpPr>
        <p:spPr bwMode="auto">
          <a:xfrm>
            <a:off x="4020115" y="4278480"/>
            <a:ext cx="69391" cy="128412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8"/>
          <p:cNvSpPr/>
          <p:nvPr/>
        </p:nvSpPr>
        <p:spPr>
          <a:xfrm>
            <a:off x="3480064" y="5562601"/>
            <a:ext cx="1111646" cy="439203"/>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212627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Grp="1" noChangeArrowheads="1"/>
          </p:cNvSpPr>
          <p:nvPr>
            <p:ph idx="1"/>
          </p:nvPr>
        </p:nvSpPr>
        <p:spPr>
          <a:xfrm>
            <a:off x="190413" y="1096529"/>
            <a:ext cx="11804822" cy="5570355"/>
          </a:xfrm>
          <a:prstGeom prst="rect">
            <a:avLst/>
          </a:prstGeom>
        </p:spPr>
        <p:txBody>
          <a:bodyPr>
            <a:normAutofit fontScale="92500"/>
          </a:bodyPr>
          <a:lstStyle/>
          <a:p>
            <a:r>
              <a:rPr lang="en-US" sz="3500" dirty="0"/>
              <a:t>A </a:t>
            </a:r>
            <a:r>
              <a:rPr lang="en-US" sz="3500" dirty="0" smtClean="0"/>
              <a:t>C# class </a:t>
            </a:r>
            <a:r>
              <a:rPr lang="en-US" sz="3500" dirty="0"/>
              <a:t>can inherit only </a:t>
            </a:r>
            <a:r>
              <a:rPr lang="en-US" sz="3500" dirty="0" smtClean="0"/>
              <a:t>one base class</a:t>
            </a:r>
          </a:p>
          <a:p>
            <a:pPr lvl="1"/>
            <a:r>
              <a:rPr lang="en-US" dirty="0" smtClean="0"/>
              <a:t>E.g. </a:t>
            </a:r>
            <a:r>
              <a:rPr lang="en-US" b="1" noProof="1" smtClean="0">
                <a:solidFill>
                  <a:schemeClr val="tx2">
                    <a:lumMod val="75000"/>
                  </a:schemeClr>
                </a:solidFill>
                <a:latin typeface="Consolas" pitchFamily="49" charset="0"/>
                <a:cs typeface="Consolas" pitchFamily="49" charset="0"/>
              </a:rPr>
              <a:t>IOException</a:t>
            </a:r>
            <a:r>
              <a:rPr lang="en-US" dirty="0" smtClean="0"/>
              <a:t> derives from </a:t>
            </a:r>
            <a:r>
              <a:rPr lang="en-US" b="1" noProof="1" smtClean="0">
                <a:solidFill>
                  <a:schemeClr val="tx2">
                    <a:lumMod val="75000"/>
                  </a:schemeClr>
                </a:solidFill>
                <a:latin typeface="Consolas" pitchFamily="49" charset="0"/>
                <a:cs typeface="Consolas" pitchFamily="49" charset="0"/>
              </a:rPr>
              <a:t>SystemException</a:t>
            </a:r>
          </a:p>
          <a:p>
            <a:pPr lvl="2"/>
            <a:r>
              <a:rPr lang="en-US" dirty="0" smtClean="0"/>
              <a:t>Which derives from </a:t>
            </a:r>
            <a:r>
              <a:rPr lang="en-US" b="1" noProof="1" smtClean="0">
                <a:solidFill>
                  <a:schemeClr val="tx2">
                    <a:lumMod val="75000"/>
                  </a:schemeClr>
                </a:solidFill>
                <a:latin typeface="Consolas" pitchFamily="49" charset="0"/>
                <a:cs typeface="Consolas" pitchFamily="49" charset="0"/>
              </a:rPr>
              <a:t>Exception</a:t>
            </a:r>
          </a:p>
          <a:p>
            <a:r>
              <a:rPr lang="en-US" sz="3500" dirty="0" smtClean="0"/>
              <a:t>A C# class </a:t>
            </a:r>
            <a:r>
              <a:rPr lang="en-US" sz="3500" dirty="0"/>
              <a:t>can implement </a:t>
            </a:r>
            <a:r>
              <a:rPr lang="en-US" sz="3500" dirty="0" smtClean="0">
                <a:solidFill>
                  <a:schemeClr val="tx2">
                    <a:lumMod val="75000"/>
                  </a:schemeClr>
                </a:solidFill>
              </a:rPr>
              <a:t>multiple interfaces</a:t>
            </a:r>
            <a:endParaRPr lang="en-US" sz="3500" dirty="0">
              <a:solidFill>
                <a:schemeClr val="tx2">
                  <a:lumMod val="75000"/>
                </a:schemeClr>
              </a:solidFill>
            </a:endParaRPr>
          </a:p>
          <a:p>
            <a:pPr lvl="1"/>
            <a:r>
              <a:rPr lang="en-US" dirty="0" smtClean="0"/>
              <a:t>That's how C# supports multiple inheritance</a:t>
            </a:r>
          </a:p>
          <a:p>
            <a:pPr lvl="1"/>
            <a:r>
              <a:rPr lang="en-US" dirty="0" smtClean="0"/>
              <a:t>E.g. </a:t>
            </a:r>
            <a:r>
              <a:rPr lang="en-US" b="1" noProof="1" smtClean="0">
                <a:solidFill>
                  <a:schemeClr val="tx2">
                    <a:lumMod val="75000"/>
                  </a:schemeClr>
                </a:solidFill>
                <a:latin typeface="Consolas" pitchFamily="49" charset="0"/>
                <a:cs typeface="Consolas" pitchFamily="49" charset="0"/>
              </a:rPr>
              <a:t>List&lt;T&gt;</a:t>
            </a:r>
            <a:r>
              <a:rPr lang="en-US" dirty="0" smtClean="0"/>
              <a:t> implements </a:t>
            </a:r>
            <a:r>
              <a:rPr lang="en-US" b="1" noProof="1" smtClean="0">
                <a:solidFill>
                  <a:schemeClr val="tx2">
                    <a:lumMod val="75000"/>
                  </a:schemeClr>
                </a:solidFill>
                <a:latin typeface="Consolas" pitchFamily="49" charset="0"/>
                <a:cs typeface="Consolas" pitchFamily="49" charset="0"/>
              </a:rPr>
              <a:t>IList&lt;T&gt;</a:t>
            </a:r>
            <a:r>
              <a:rPr lang="en-US" dirty="0" smtClean="0"/>
              <a:t>, </a:t>
            </a:r>
            <a:r>
              <a:rPr lang="en-US" b="1" noProof="1" smtClean="0">
                <a:solidFill>
                  <a:schemeClr val="tx2">
                    <a:lumMod val="75000"/>
                  </a:schemeClr>
                </a:solidFill>
                <a:latin typeface="Consolas" pitchFamily="49" charset="0"/>
                <a:cs typeface="Consolas" pitchFamily="49" charset="0"/>
              </a:rPr>
              <a:t>ICollection&lt;T&gt;</a:t>
            </a:r>
            <a:r>
              <a:rPr lang="en-US" dirty="0" smtClean="0"/>
              <a:t>, </a:t>
            </a:r>
            <a:r>
              <a:rPr lang="en-US" b="1" noProof="1" smtClean="0">
                <a:solidFill>
                  <a:schemeClr val="tx2">
                    <a:lumMod val="75000"/>
                  </a:schemeClr>
                </a:solidFill>
                <a:latin typeface="Consolas" pitchFamily="49" charset="0"/>
                <a:cs typeface="Consolas" pitchFamily="49" charset="0"/>
              </a:rPr>
              <a:t>IEnumerable&lt;T&gt;</a:t>
            </a:r>
          </a:p>
          <a:p>
            <a:r>
              <a:rPr lang="en-US" sz="3500" dirty="0" smtClean="0"/>
              <a:t>An interface can extend several interfaces</a:t>
            </a:r>
          </a:p>
          <a:p>
            <a:pPr lvl="1"/>
            <a:r>
              <a:rPr lang="en-US" dirty="0" smtClean="0"/>
              <a:t>E.g. </a:t>
            </a:r>
            <a:r>
              <a:rPr lang="en-US" b="1" noProof="1" smtClean="0">
                <a:solidFill>
                  <a:schemeClr val="tx2">
                    <a:lumMod val="75000"/>
                  </a:schemeClr>
                </a:solidFill>
                <a:latin typeface="Consolas" pitchFamily="49" charset="0"/>
                <a:cs typeface="Consolas" pitchFamily="49" charset="0"/>
              </a:rPr>
              <a:t>IList&lt;T&gt;</a:t>
            </a:r>
            <a:r>
              <a:rPr lang="en-US" b="1" dirty="0" smtClean="0"/>
              <a:t> </a:t>
            </a:r>
            <a:r>
              <a:rPr lang="en-US" dirty="0" smtClean="0"/>
              <a:t>extends </a:t>
            </a:r>
            <a:r>
              <a:rPr lang="en-US" b="1" noProof="1" smtClean="0">
                <a:solidFill>
                  <a:schemeClr val="tx2">
                    <a:lumMod val="75000"/>
                  </a:schemeClr>
                </a:solidFill>
                <a:latin typeface="Consolas" pitchFamily="49" charset="0"/>
                <a:cs typeface="Consolas" pitchFamily="49" charset="0"/>
              </a:rPr>
              <a:t>ICollection&lt;T&gt;</a:t>
            </a:r>
            <a:r>
              <a:rPr lang="en-US" b="1" dirty="0" smtClean="0"/>
              <a:t> </a:t>
            </a:r>
            <a:r>
              <a:rPr lang="en-US" dirty="0" smtClean="0"/>
              <a:t>and </a:t>
            </a:r>
            <a:r>
              <a:rPr lang="en-US" b="1" noProof="1" smtClean="0">
                <a:solidFill>
                  <a:schemeClr val="tx2">
                    <a:lumMod val="75000"/>
                  </a:schemeClr>
                </a:solidFill>
                <a:latin typeface="Consolas" pitchFamily="49" charset="0"/>
                <a:cs typeface="Consolas" pitchFamily="49" charset="0"/>
              </a:rPr>
              <a:t>IEnumerable&lt;T&gt;</a:t>
            </a:r>
            <a:endParaRPr lang="en-US" b="1" noProof="1">
              <a:solidFill>
                <a:schemeClr val="tx2">
                  <a:lumMod val="75000"/>
                </a:schemeClr>
              </a:solidFill>
              <a:latin typeface="Consolas" pitchFamily="49" charset="0"/>
              <a:cs typeface="Consolas" pitchFamily="49" charset="0"/>
            </a:endParaRPr>
          </a:p>
        </p:txBody>
      </p:sp>
      <p:sp>
        <p:nvSpPr>
          <p:cNvPr id="7884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 in </a:t>
            </a:r>
            <a:r>
              <a:rPr lang="en-US" sz="4000" dirty="0" smtClean="0"/>
              <a:t>C#</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519014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3" name="Content Placeholder 2"/>
          <p:cNvSpPr>
            <a:spLocks noGrp="1"/>
          </p:cNvSpPr>
          <p:nvPr>
            <p:ph idx="1"/>
          </p:nvPr>
        </p:nvSpPr>
        <p:spPr/>
        <p:txBody>
          <a:bodyPr/>
          <a:lstStyle/>
          <a:p>
            <a:pPr>
              <a:lnSpc>
                <a:spcPct val="100000"/>
              </a:lnSpc>
            </a:pPr>
            <a:r>
              <a:rPr lang="en-US" dirty="0" smtClean="0"/>
              <a:t>Use </a:t>
            </a:r>
            <a:r>
              <a:rPr lang="en-US" b="1" noProof="1" smtClean="0">
                <a:solidFill>
                  <a:schemeClr val="tx2">
                    <a:lumMod val="75000"/>
                  </a:schemeClr>
                </a:solidFill>
                <a:latin typeface="Consolas" panose="020B0609020204030204" pitchFamily="49" charset="0"/>
                <a:cs typeface="Consolas" panose="020B0609020204030204" pitchFamily="49" charset="0"/>
              </a:rPr>
              <a:t>class DerivedClass : BaseClass</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spcBef>
                <a:spcPts val="2400"/>
              </a:spcBef>
            </a:pPr>
            <a:r>
              <a:rPr lang="en-US" dirty="0" smtClean="0"/>
              <a:t>Use the keyword </a:t>
            </a:r>
            <a:r>
              <a:rPr lang="en-US" b="1" dirty="0" smtClean="0">
                <a:solidFill>
                  <a:schemeClr val="tx2">
                    <a:lumMod val="75000"/>
                  </a:schemeClr>
                </a:solidFill>
                <a:latin typeface="Consolas" panose="020B0609020204030204" pitchFamily="49" charset="0"/>
                <a:cs typeface="Consolas" panose="020B0609020204030204" pitchFamily="49" charset="0"/>
              </a:rPr>
              <a:t>base</a:t>
            </a:r>
            <a:r>
              <a:rPr lang="en-US" dirty="0" smtClean="0"/>
              <a:t> to invoke the parent constructor</a:t>
            </a:r>
          </a:p>
        </p:txBody>
      </p:sp>
      <p:sp>
        <p:nvSpPr>
          <p:cNvPr id="2" name="Title 1"/>
          <p:cNvSpPr>
            <a:spLocks noGrp="1"/>
          </p:cNvSpPr>
          <p:nvPr>
            <p:ph type="title"/>
          </p:nvPr>
        </p:nvSpPr>
        <p:spPr/>
        <p:txBody>
          <a:bodyPr/>
          <a:lstStyle/>
          <a:p>
            <a:r>
              <a:rPr lang="en-US" dirty="0" smtClean="0"/>
              <a:t>How to Define </a:t>
            </a:r>
            <a:r>
              <a:rPr lang="bg-BG" dirty="0" smtClean="0"/>
              <a:t>Inheritance</a:t>
            </a:r>
            <a:r>
              <a:rPr lang="en-US" dirty="0" smtClean="0"/>
              <a:t>?</a:t>
            </a:r>
            <a:endParaRPr lang="en-US" dirty="0"/>
          </a:p>
        </p:txBody>
      </p:sp>
      <p:sp>
        <p:nvSpPr>
          <p:cNvPr id="5" name="Rectangle 4"/>
          <p:cNvSpPr>
            <a:spLocks noChangeArrowheads="1"/>
          </p:cNvSpPr>
          <p:nvPr/>
        </p:nvSpPr>
        <p:spPr bwMode="auto">
          <a:xfrm>
            <a:off x="1015737" y="1981200"/>
            <a:ext cx="9922463" cy="18004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spcBef>
                <a:spcPts val="18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Circle :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015735" y="4945561"/>
            <a:ext cx="9922466"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Circle (int x, int y) </a:t>
            </a:r>
          </a:p>
          <a:p>
            <a:pPr eaLnBrk="0" hangingPunct="0">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base(x)</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86018" name="Picture 2" descr="http://z.about.com/d/graphicssoft/1/0/5/8/5/Edgy-shape-frames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88415" y="1892600"/>
            <a:ext cx="2133044" cy="1876456"/>
          </a:xfrm>
          <a:prstGeom prst="roundRect">
            <a:avLst>
              <a:gd name="adj" fmla="val 6700"/>
            </a:avLst>
          </a:prstGeom>
          <a:noFill/>
        </p:spPr>
      </p:pic>
      <p:pic>
        <p:nvPicPr>
          <p:cNvPr id="86020" name="Picture 4" descr="Circle">
            <a:hlinkClick r:id="rId3" tooltip="View Full-Size"/>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21190" y="4703344"/>
            <a:ext cx="1324603" cy="1316456"/>
          </a:xfrm>
          <a:prstGeom prst="rect">
            <a:avLst/>
          </a:prstGeom>
          <a:noFill/>
        </p:spPr>
      </p:pic>
    </p:spTree>
    <p:extLst>
      <p:ext uri="{BB962C8B-B14F-4D97-AF65-F5344CB8AC3E}">
        <p14:creationId xmlns:p14="http://schemas.microsoft.com/office/powerpoint/2010/main" val="3154275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8" name="Rectangle 4"/>
          <p:cNvSpPr>
            <a:spLocks noGrp="1" noChangeArrowheads="1"/>
          </p:cNvSpPr>
          <p:nvPr>
            <p:ph idx="1"/>
          </p:nvPr>
        </p:nvSpPr>
        <p:spPr bwMode="auto">
          <a:xfrm>
            <a:off x="712574" y="1151121"/>
            <a:ext cx="10687476" cy="52433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Mammal</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Mammal(int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this.Age =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defTabSz="914400">
              <a:lnSpc>
                <a:spcPct val="100000"/>
              </a:lnSpc>
              <a:spcBef>
                <a:spcPts val="0"/>
              </a:spcBef>
              <a:spcAft>
                <a:spcPct val="0"/>
              </a:spcAft>
              <a:buNone/>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Age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0"/>
              </a:spcBef>
              <a:spcAft>
                <a:spcPct val="0"/>
              </a:spcAft>
              <a:buFontTx/>
              <a:buNone/>
              <a:tabLst/>
              <a:defRPr/>
            </a:pP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Sleep()</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Console.WriteLine("Shhh! I'm sleeping!");</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bg-BG" dirty="0" smtClean="0"/>
              <a:t>Simple Inheritance Example</a:t>
            </a:r>
            <a:endParaRPr lang="en-US" dirty="0"/>
          </a:p>
        </p:txBody>
      </p:sp>
      <p:pic>
        <p:nvPicPr>
          <p:cNvPr id="4710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7012" y="1371600"/>
            <a:ext cx="3289026" cy="1999612"/>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9291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6" name="Rectangle 8"/>
          <p:cNvSpPr>
            <a:spLocks noGrp="1" noChangeArrowheads="1"/>
          </p:cNvSpPr>
          <p:nvPr>
            <p:ph idx="1"/>
          </p:nvPr>
        </p:nvSpPr>
        <p:spPr bwMode="auto">
          <a:xfrm>
            <a:off x="736387" y="1141318"/>
            <a:ext cx="10639850" cy="54741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Dog : Mammal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0"/>
              </a:spcBef>
              <a:spcAft>
                <a:spcPct val="0"/>
              </a:spcAft>
              <a:buNone/>
              <a:tabLst/>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Dog(int age, string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base(age)</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this.Breed =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a:lnSpc>
                <a:spcPct val="100000"/>
              </a:lnSpc>
              <a:spcBef>
                <a:spcPts val="0"/>
              </a:spcBef>
              <a:spcAft>
                <a:spcPct val="0"/>
              </a:spcAft>
              <a:buNone/>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string Breed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180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void WagTail()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Console.WriteLine("Tail wagging...");</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2" name="Title 1"/>
          <p:cNvSpPr>
            <a:spLocks noGrp="1"/>
          </p:cNvSpPr>
          <p:nvPr>
            <p:ph type="title"/>
          </p:nvPr>
        </p:nvSpPr>
        <p:spPr/>
        <p:txBody>
          <a:bodyPr/>
          <a:lstStyle/>
          <a:p>
            <a:r>
              <a:rPr lang="bg-BG" dirty="0" smtClean="0"/>
              <a:t>Simple Inheritance Example</a:t>
            </a:r>
            <a:r>
              <a:rPr lang="en-US" dirty="0" smtClean="0"/>
              <a:t> (2)</a:t>
            </a:r>
            <a:endParaRPr lang="en-US" dirty="0"/>
          </a:p>
        </p:txBody>
      </p:sp>
      <p:pic>
        <p:nvPicPr>
          <p:cNvPr id="5" name="Picture 2" descr="http://www.vetcares.com/images/dog2.png"/>
          <p:cNvPicPr>
            <a:picLocks noChangeAspect="1" noChangeArrowheads="1"/>
          </p:cNvPicPr>
          <p:nvPr/>
        </p:nvPicPr>
        <p:blipFill>
          <a:blip r:embed="rId2" cstate="screen">
            <a:lum contrast="-20000"/>
            <a:extLst>
              <a:ext uri="{28A0092B-C50C-407E-A947-70E740481C1C}">
                <a14:useLocalDpi xmlns:a14="http://schemas.microsoft.com/office/drawing/2010/main"/>
              </a:ext>
            </a:extLst>
          </a:blip>
          <a:srcRect l="-14545" t="-4869" r="-6667" b="-2996"/>
          <a:stretch>
            <a:fillRect/>
          </a:stretch>
        </p:blipFill>
        <p:spPr bwMode="auto">
          <a:xfrm>
            <a:off x="8685212" y="1371600"/>
            <a:ext cx="2539339" cy="2743200"/>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84096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540" y="4834376"/>
            <a:ext cx="8938472" cy="820600"/>
          </a:xfrm>
        </p:spPr>
        <p:txBody>
          <a:bodyPr/>
          <a:lstStyle/>
          <a:p>
            <a:pPr algn="ctr"/>
            <a:r>
              <a:rPr lang="en-US" sz="5000" dirty="0" smtClean="0"/>
              <a:t>S</a:t>
            </a:r>
            <a:r>
              <a:rPr lang="bg-BG" sz="5000" dirty="0" smtClean="0"/>
              <a:t>imple </a:t>
            </a:r>
            <a:r>
              <a:rPr lang="en-US" sz="5000" dirty="0" smtClean="0"/>
              <a:t>Inheritance </a:t>
            </a:r>
            <a:endParaRPr lang="en-US" sz="5000" dirty="0"/>
          </a:p>
        </p:txBody>
      </p:sp>
      <p:sp>
        <p:nvSpPr>
          <p:cNvPr id="3" name="Content Placeholder 2"/>
          <p:cNvSpPr>
            <a:spLocks noGrp="1"/>
          </p:cNvSpPr>
          <p:nvPr>
            <p:ph type="body" idx="1"/>
          </p:nvPr>
        </p:nvSpPr>
        <p:spPr>
          <a:xfrm>
            <a:off x="1575540" y="5712544"/>
            <a:ext cx="8938472" cy="688256"/>
          </a:xfrm>
        </p:spPr>
        <p:txBody>
          <a:bodyPr/>
          <a:lstStyle/>
          <a:p>
            <a:pPr marL="0" indent="0" algn="ctr">
              <a:buNone/>
              <a:tabLst/>
            </a:pPr>
            <a:r>
              <a:rPr lang="en-US" dirty="0" smtClean="0"/>
              <a:t>Live Demo</a:t>
            </a:r>
            <a:endParaRPr lang="en-US" dirty="0"/>
          </a:p>
        </p:txBody>
      </p:sp>
      <p:pic>
        <p:nvPicPr>
          <p:cNvPr id="5" name="Picture 2" descr="http://nada.com.br/fotos/virus.jpg"/>
          <p:cNvPicPr>
            <a:picLocks noChangeAspect="1" noChangeArrowheads="1"/>
          </p:cNvPicPr>
          <p:nvPr/>
        </p:nvPicPr>
        <p:blipFill>
          <a:blip r:embed="rId2" cstate="email">
            <a:duotone>
              <a:prstClr val="black"/>
              <a:schemeClr val="accent6">
                <a:tint val="45000"/>
                <a:satMod val="400000"/>
              </a:schemeClr>
            </a:duotone>
            <a:lum bright="10000" contrast="30000"/>
            <a:extLst>
              <a:ext uri="{28A0092B-C50C-407E-A947-70E740481C1C}">
                <a14:useLocalDpi xmlns:a14="http://schemas.microsoft.com/office/drawing/2010/main"/>
              </a:ext>
            </a:extLst>
          </a:blip>
          <a:srcRect/>
          <a:stretch>
            <a:fillRect/>
          </a:stretch>
        </p:blipFill>
        <p:spPr bwMode="auto">
          <a:xfrm>
            <a:off x="6627812" y="1764452"/>
            <a:ext cx="4536952" cy="2552700"/>
          </a:xfrm>
          <a:prstGeom prst="roundRect">
            <a:avLst>
              <a:gd name="adj" fmla="val 10343"/>
            </a:avLst>
          </a:prstGeom>
          <a:solidFill>
            <a:srgbClr val="FFFFFF">
              <a:shade val="85000"/>
            </a:srgbClr>
          </a:solidFill>
          <a:ln w="3175">
            <a:solidFill>
              <a:schemeClr val="accent5">
                <a:lumMod val="60000"/>
                <a:lumOff val="40000"/>
                <a:alpha val="50000"/>
              </a:schemeClr>
            </a:solidFill>
          </a:ln>
          <a:effec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539130">
            <a:off x="986537" y="2060521"/>
            <a:ext cx="5085270" cy="1498388"/>
          </a:xfrm>
          <a:prstGeom prst="roundRect">
            <a:avLst>
              <a:gd name="adj" fmla="val 11656"/>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230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3" name="Content Placeholder 2"/>
          <p:cNvSpPr>
            <a:spLocks noGrp="1"/>
          </p:cNvSpPr>
          <p:nvPr>
            <p:ph idx="1"/>
          </p:nvPr>
        </p:nvSpPr>
        <p:spPr/>
        <p:txBody>
          <a:bodyPr/>
          <a:lstStyle/>
          <a:p>
            <a:pPr>
              <a:lnSpc>
                <a:spcPct val="110000"/>
              </a:lnSpc>
            </a:pPr>
            <a:r>
              <a:rPr lang="en-US" dirty="0" smtClean="0"/>
              <a:t>Access modifiers in C#</a:t>
            </a:r>
          </a:p>
          <a:p>
            <a:pPr lvl="1" indent="-220663">
              <a:lnSpc>
                <a:spcPct val="110000"/>
              </a:lnSpc>
            </a:pPr>
            <a:r>
              <a:rPr lang="en-US" b="1" dirty="0" smtClean="0">
                <a:solidFill>
                  <a:schemeClr val="tx2">
                    <a:lumMod val="75000"/>
                  </a:schemeClr>
                </a:solidFill>
                <a:latin typeface="Consolas" pitchFamily="49" charset="0"/>
              </a:rPr>
              <a:t>public</a:t>
            </a:r>
            <a:r>
              <a:rPr lang="en-US" dirty="0" smtClean="0">
                <a:solidFill>
                  <a:schemeClr val="tx2">
                    <a:lumMod val="75000"/>
                  </a:schemeClr>
                </a:solidFill>
              </a:rPr>
              <a:t> </a:t>
            </a:r>
            <a:r>
              <a:rPr lang="en-US" dirty="0" smtClean="0"/>
              <a:t>– access is not restricted </a:t>
            </a:r>
          </a:p>
          <a:p>
            <a:pPr lvl="1" indent="-220663">
              <a:lnSpc>
                <a:spcPct val="110000"/>
              </a:lnSpc>
            </a:pPr>
            <a:r>
              <a:rPr lang="en-US" b="1" dirty="0" smtClean="0">
                <a:solidFill>
                  <a:schemeClr val="tx2">
                    <a:lumMod val="75000"/>
                  </a:schemeClr>
                </a:solidFill>
                <a:latin typeface="Consolas" pitchFamily="49" charset="0"/>
              </a:rPr>
              <a:t>private</a:t>
            </a:r>
            <a:r>
              <a:rPr lang="en-US" dirty="0" smtClean="0">
                <a:solidFill>
                  <a:schemeClr val="tx2">
                    <a:lumMod val="75000"/>
                  </a:schemeClr>
                </a:solidFill>
              </a:rPr>
              <a:t> </a:t>
            </a:r>
            <a:r>
              <a:rPr lang="en-US" dirty="0" smtClean="0"/>
              <a:t>– access is restricted to the containing type </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rPr>
              <a:t> </a:t>
            </a:r>
            <a:r>
              <a:rPr lang="en-US" dirty="0" smtClean="0"/>
              <a:t>– access is limited to the containing type and all types derived from it </a:t>
            </a:r>
          </a:p>
          <a:p>
            <a:pPr lvl="1" indent="-220663">
              <a:lnSpc>
                <a:spcPct val="110000"/>
              </a:lnSpc>
            </a:pPr>
            <a:r>
              <a:rPr lang="en-US" b="1" dirty="0" smtClean="0">
                <a:solidFill>
                  <a:schemeClr val="tx2">
                    <a:lumMod val="75000"/>
                  </a:schemeClr>
                </a:solidFill>
                <a:latin typeface="Consolas" pitchFamily="49" charset="0"/>
              </a:rPr>
              <a:t>internal</a:t>
            </a:r>
            <a:r>
              <a:rPr lang="en-US" dirty="0" smtClean="0">
                <a:solidFill>
                  <a:schemeClr val="tx2">
                    <a:lumMod val="75000"/>
                  </a:schemeClr>
                </a:solidFill>
              </a:rPr>
              <a:t> </a:t>
            </a:r>
            <a:r>
              <a:rPr lang="en-US" dirty="0" smtClean="0"/>
              <a:t>– access is limited to the current assembly (C# project)</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latin typeface="+mj-lt"/>
              </a:rPr>
              <a:t> </a:t>
            </a:r>
            <a:r>
              <a:rPr lang="en-US" b="1" dirty="0" smtClean="0">
                <a:solidFill>
                  <a:schemeClr val="tx2">
                    <a:lumMod val="75000"/>
                  </a:schemeClr>
                </a:solidFill>
                <a:latin typeface="Consolas" pitchFamily="49" charset="0"/>
              </a:rPr>
              <a:t>internal</a:t>
            </a:r>
            <a:r>
              <a:rPr lang="en-US" dirty="0" smtClean="0">
                <a:solidFill>
                  <a:schemeClr val="tx2">
                    <a:lumMod val="75000"/>
                  </a:schemeClr>
                </a:solidFill>
                <a:latin typeface="+mj-lt"/>
              </a:rPr>
              <a:t> </a:t>
            </a:r>
            <a:r>
              <a:rPr lang="en-US" dirty="0" smtClean="0"/>
              <a:t>– access is limited to the current assembly or types derived from the containing class</a:t>
            </a:r>
            <a:endParaRPr lang="en-US" dirty="0"/>
          </a:p>
        </p:txBody>
      </p:sp>
      <p:sp>
        <p:nvSpPr>
          <p:cNvPr id="2" name="Title 1"/>
          <p:cNvSpPr>
            <a:spLocks noGrp="1"/>
          </p:cNvSpPr>
          <p:nvPr>
            <p:ph type="title"/>
          </p:nvPr>
        </p:nvSpPr>
        <p:spPr/>
        <p:txBody>
          <a:bodyPr/>
          <a:lstStyle/>
          <a:p>
            <a:r>
              <a:rPr lang="en-US" dirty="0" smtClean="0"/>
              <a:t>Access Modifiers</a:t>
            </a:r>
            <a:endParaRPr lang="en-US" dirty="0"/>
          </a:p>
        </p:txBody>
      </p:sp>
    </p:spTree>
    <p:extLst>
      <p:ext uri="{BB962C8B-B14F-4D97-AF65-F5344CB8AC3E}">
        <p14:creationId xmlns:p14="http://schemas.microsoft.com/office/powerpoint/2010/main" val="2517714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50850" indent="-450850">
              <a:lnSpc>
                <a:spcPct val="110000"/>
              </a:lnSpc>
              <a:buFont typeface="+mj-lt"/>
              <a:buAutoNum type="arabicPeriod"/>
              <a:tabLst/>
              <a:defRPr/>
            </a:pPr>
            <a:r>
              <a:rPr lang="en-US" dirty="0"/>
              <a:t>Fundamental Principles of OOP</a:t>
            </a:r>
          </a:p>
          <a:p>
            <a:pPr marL="450850" indent="-450850">
              <a:lnSpc>
                <a:spcPct val="110000"/>
              </a:lnSpc>
              <a:buFont typeface="+mj-lt"/>
              <a:buAutoNum type="arabicPeriod"/>
              <a:tabLst/>
              <a:defRPr/>
            </a:pPr>
            <a:r>
              <a:rPr lang="en-US" dirty="0"/>
              <a:t>Inheritance</a:t>
            </a:r>
          </a:p>
          <a:p>
            <a:pPr marL="714375" lvl="1" indent="-366713">
              <a:lnSpc>
                <a:spcPct val="110000"/>
              </a:lnSpc>
              <a:defRPr/>
            </a:pPr>
            <a:r>
              <a:rPr lang="en-US" dirty="0"/>
              <a:t>Class </a:t>
            </a:r>
            <a:r>
              <a:rPr lang="en-US" dirty="0" smtClean="0"/>
              <a:t>Hierarchies</a:t>
            </a:r>
          </a:p>
          <a:p>
            <a:pPr marL="714375" lvl="1" indent="-366713">
              <a:lnSpc>
                <a:spcPct val="110000"/>
              </a:lnSpc>
              <a:defRPr/>
            </a:pPr>
            <a:r>
              <a:rPr lang="en-US" sz="3200" dirty="0" smtClean="0"/>
              <a:t>Inheritance </a:t>
            </a:r>
            <a:r>
              <a:rPr lang="en-US" sz="3200" dirty="0"/>
              <a:t>and </a:t>
            </a:r>
            <a:r>
              <a:rPr lang="en-US" sz="3200" dirty="0" smtClean="0"/>
              <a:t>Access Levels</a:t>
            </a:r>
            <a:endParaRPr lang="en-US" dirty="0"/>
          </a:p>
          <a:p>
            <a:pPr marL="450850" indent="-450850">
              <a:lnSpc>
                <a:spcPct val="110000"/>
              </a:lnSpc>
              <a:buFont typeface="+mj-lt"/>
              <a:buAutoNum type="arabicPeriod"/>
              <a:tabLst/>
              <a:defRPr/>
            </a:pPr>
            <a:r>
              <a:rPr lang="en-US" dirty="0"/>
              <a:t>Abstraction</a:t>
            </a:r>
          </a:p>
          <a:p>
            <a:pPr marL="714375" lvl="1" indent="-357188">
              <a:lnSpc>
                <a:spcPct val="110000"/>
              </a:lnSpc>
              <a:defRPr/>
            </a:pPr>
            <a:r>
              <a:rPr lang="en-US" dirty="0"/>
              <a:t>Abstract Classes </a:t>
            </a:r>
          </a:p>
          <a:p>
            <a:pPr marL="714375" lvl="1" indent="-357188">
              <a:lnSpc>
                <a:spcPct val="110000"/>
              </a:lnSpc>
              <a:defRPr/>
            </a:pPr>
            <a:r>
              <a:rPr lang="en-US" dirty="0" smtClean="0"/>
              <a:t>Interfaces</a:t>
            </a:r>
            <a:endParaRPr lang="en-US" dirty="0"/>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6" name="Picture 5"/>
          <p:cNvPicPr>
            <a:picLocks noChangeAspect="1"/>
          </p:cNvPicPr>
          <p:nvPr/>
        </p:nvPicPr>
        <p:blipFill>
          <a:blip r:embed="rId3"/>
          <a:stretch>
            <a:fillRect/>
          </a:stretch>
        </p:blipFill>
        <p:spPr>
          <a:xfrm>
            <a:off x="8373269" y="1100559"/>
            <a:ext cx="3407554" cy="1825002"/>
          </a:xfrm>
          <a:prstGeom prst="rect">
            <a:avLst/>
          </a:prstGeom>
          <a:effectLst/>
          <a:scene3d>
            <a:camera prst="isometricLeftDown">
              <a:rot lat="1200000" lon="2400000" rev="0"/>
            </a:camera>
            <a:lightRig rig="threePt" dir="t"/>
          </a:scene3d>
        </p:spPr>
      </p:pic>
      <p:pic>
        <p:nvPicPr>
          <p:cNvPr id="8" name="Picture 7"/>
          <p:cNvPicPr>
            <a:picLocks noChangeAspect="1"/>
          </p:cNvPicPr>
          <p:nvPr/>
        </p:nvPicPr>
        <p:blipFill>
          <a:blip r:embed="rId4"/>
          <a:stretch>
            <a:fillRect/>
          </a:stretch>
        </p:blipFill>
        <p:spPr>
          <a:xfrm>
            <a:off x="6648045" y="1600200"/>
            <a:ext cx="3429001" cy="4421449"/>
          </a:xfrm>
          <a:prstGeom prst="rect">
            <a:avLst/>
          </a:prstGeom>
        </p:spPr>
      </p:pic>
    </p:spTree>
    <p:extLst>
      <p:ext uri="{BB962C8B-B14F-4D97-AF65-F5344CB8AC3E}">
        <p14:creationId xmlns:p14="http://schemas.microsoft.com/office/powerpoint/2010/main" val="68920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7" name="Rectangle 3"/>
          <p:cNvSpPr>
            <a:spLocks noGrp="1" noChangeArrowheads="1"/>
          </p:cNvSpPr>
          <p:nvPr>
            <p:ph idx="1"/>
          </p:nvPr>
        </p:nvSpPr>
        <p:spPr bwMode="auto">
          <a:xfrm>
            <a:off x="531811" y="10668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string Name { get; private set;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void Talk()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Console.WriteLine("I am creature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void Walk()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Console.WriteLine("Walking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Mammal :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this.Name can be read but cannot be modified here</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a:t>
            </a:r>
          </a:p>
        </p:txBody>
      </p:sp>
    </p:spTree>
    <p:extLst>
      <p:ext uri="{BB962C8B-B14F-4D97-AF65-F5344CB8AC3E}">
        <p14:creationId xmlns:p14="http://schemas.microsoft.com/office/powerpoint/2010/main" val="254957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5" name="Rectangle 3"/>
          <p:cNvSpPr>
            <a:spLocks noGrp="1" noChangeArrowheads="1"/>
          </p:cNvSpPr>
          <p:nvPr>
            <p:ph idx="1"/>
          </p:nvPr>
        </p:nvSpPr>
        <p:spPr bwMode="auto">
          <a:xfrm>
            <a:off x="531811" y="9906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Dog : Mammal</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Breed { get; private set;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 is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InheritanceAndAccessibility</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Dog joe = new Dog(6, "Labrador");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Console.WriteLine(joe.Breed);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joe.Walk() is protected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joe.Talk() is private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joe.Name = "Rex";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Cannot modify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(private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setter)</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joe.Breed = "Shih Tzu"; // Cannot modify Breed (private setter)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 (</a:t>
            </a:r>
            <a:r>
              <a:rPr lang="en-US" dirty="0" smtClean="0"/>
              <a:t>2)</a:t>
            </a:r>
            <a:endParaRPr lang="en-US" dirty="0"/>
          </a:p>
        </p:txBody>
      </p:sp>
    </p:spTree>
    <p:extLst>
      <p:ext uri="{BB962C8B-B14F-4D97-AF65-F5344CB8AC3E}">
        <p14:creationId xmlns:p14="http://schemas.microsoft.com/office/powerpoint/2010/main" val="287192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4940712"/>
            <a:ext cx="10111528" cy="765200"/>
          </a:xfrm>
        </p:spPr>
        <p:txBody>
          <a:bodyPr/>
          <a:lstStyle/>
          <a:p>
            <a:r>
              <a:rPr lang="en-US" sz="5000" dirty="0"/>
              <a:t>Inheritance and Access Modifiers </a:t>
            </a:r>
          </a:p>
        </p:txBody>
      </p:sp>
      <p:sp>
        <p:nvSpPr>
          <p:cNvPr id="3" name="Content Placeholder 2"/>
          <p:cNvSpPr>
            <a:spLocks noGrp="1"/>
          </p:cNvSpPr>
          <p:nvPr>
            <p:ph type="body" idx="1"/>
          </p:nvPr>
        </p:nvSpPr>
        <p:spPr>
          <a:xfrm>
            <a:off x="1012084" y="5712544"/>
            <a:ext cx="10111528" cy="688256"/>
          </a:xfrm>
        </p:spPr>
        <p:txBody>
          <a:bodyPr/>
          <a:lstStyle/>
          <a:p>
            <a:pPr marL="0" indent="0" algn="ctr">
              <a:buNone/>
              <a:tabLst/>
            </a:pPr>
            <a:r>
              <a:rPr lang="en-US" dirty="0" smtClean="0"/>
              <a:t>Live Demo</a:t>
            </a:r>
            <a:endParaRPr lang="en-US" dirty="0"/>
          </a:p>
        </p:txBody>
      </p:sp>
      <p:pic>
        <p:nvPicPr>
          <p:cNvPr id="71682" name="Picture 2" descr="http://www.exlade.com/images/pictures/computer-lock.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2189" y="1066800"/>
            <a:ext cx="5531318" cy="3500628"/>
          </a:xfrm>
          <a:prstGeom prst="roundRect">
            <a:avLst>
              <a:gd name="adj" fmla="val 3587"/>
            </a:avLst>
          </a:prstGeom>
          <a:noFill/>
        </p:spPr>
      </p:pic>
    </p:spTree>
    <p:extLst>
      <p:ext uri="{BB962C8B-B14F-4D97-AF65-F5344CB8AC3E}">
        <p14:creationId xmlns:p14="http://schemas.microsoft.com/office/powerpoint/2010/main" val="2649013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lstStyle/>
          <a:p>
            <a:pPr marL="361950" indent="-361950">
              <a:lnSpc>
                <a:spcPct val="110000"/>
              </a:lnSpc>
            </a:pPr>
            <a:r>
              <a:rPr lang="en-US" dirty="0" smtClean="0">
                <a:solidFill>
                  <a:schemeClr val="tx2">
                    <a:lumMod val="75000"/>
                  </a:schemeClr>
                </a:solidFill>
              </a:rPr>
              <a:t>Structures </a:t>
            </a:r>
            <a:r>
              <a:rPr lang="en-US" dirty="0" smtClean="0"/>
              <a:t>cannot be inherited </a:t>
            </a:r>
          </a:p>
          <a:p>
            <a:pPr marL="361950" indent="-361950">
              <a:lnSpc>
                <a:spcPct val="110000"/>
              </a:lnSpc>
            </a:pPr>
            <a:r>
              <a:rPr lang="en-US" dirty="0" smtClean="0"/>
              <a:t>In C# there is no </a:t>
            </a:r>
            <a:r>
              <a:rPr lang="en-US" dirty="0" smtClean="0">
                <a:solidFill>
                  <a:schemeClr val="tx2">
                    <a:lumMod val="75000"/>
                  </a:schemeClr>
                </a:solidFill>
              </a:rPr>
              <a:t>multiple </a:t>
            </a:r>
            <a:r>
              <a:rPr lang="en-US" dirty="0" smtClean="0"/>
              <a:t>inheritance</a:t>
            </a:r>
          </a:p>
          <a:p>
            <a:pPr marL="709613" lvl="1" indent="-361950">
              <a:lnSpc>
                <a:spcPct val="110000"/>
              </a:lnSpc>
            </a:pPr>
            <a:r>
              <a:rPr lang="en-US" dirty="0" smtClean="0"/>
              <a:t>Only multiple interfaces can be implemented</a:t>
            </a:r>
          </a:p>
          <a:p>
            <a:pPr marL="361950" indent="-361950">
              <a:lnSpc>
                <a:spcPct val="110000"/>
              </a:lnSpc>
            </a:pPr>
            <a:r>
              <a:rPr lang="en-US" dirty="0" smtClean="0"/>
              <a:t>Static members are also inherited</a:t>
            </a:r>
          </a:p>
          <a:p>
            <a:pPr marL="361950" indent="-361950">
              <a:lnSpc>
                <a:spcPct val="110000"/>
              </a:lnSpc>
            </a:pPr>
            <a:r>
              <a:rPr lang="en-US" dirty="0" smtClean="0"/>
              <a:t>Constructors are not inherited </a:t>
            </a:r>
          </a:p>
          <a:p>
            <a:pPr marL="361950" indent="-361950">
              <a:lnSpc>
                <a:spcPct val="110000"/>
              </a:lnSpc>
            </a:pPr>
            <a:r>
              <a:rPr lang="en-US" dirty="0" smtClean="0"/>
              <a:t>Inheritance is a </a:t>
            </a:r>
            <a:r>
              <a:rPr lang="en-US" dirty="0" smtClean="0">
                <a:solidFill>
                  <a:schemeClr val="tx2">
                    <a:lumMod val="75000"/>
                  </a:schemeClr>
                </a:solidFill>
              </a:rPr>
              <a:t>transitive </a:t>
            </a:r>
            <a:r>
              <a:rPr lang="en-US" dirty="0" smtClean="0"/>
              <a:t>relation</a:t>
            </a:r>
          </a:p>
          <a:p>
            <a:pPr marL="709613" lvl="1" indent="-361950">
              <a:lnSpc>
                <a:spcPct val="110000"/>
              </a:lnSpc>
            </a:pPr>
            <a:r>
              <a:rPr lang="en-US" dirty="0" smtClean="0"/>
              <a:t>If </a:t>
            </a:r>
            <a:r>
              <a:rPr lang="en-US" b="1" dirty="0" smtClean="0">
                <a:solidFill>
                  <a:schemeClr val="tx2">
                    <a:lumMod val="75000"/>
                  </a:schemeClr>
                </a:solidFill>
              </a:rPr>
              <a:t>C</a:t>
            </a:r>
            <a:r>
              <a:rPr lang="en-US" dirty="0" smtClean="0"/>
              <a:t> is derived from </a:t>
            </a:r>
            <a:r>
              <a:rPr lang="en-US" b="1" dirty="0" smtClean="0">
                <a:solidFill>
                  <a:schemeClr val="tx2">
                    <a:lumMod val="75000"/>
                  </a:schemeClr>
                </a:solidFill>
              </a:rPr>
              <a:t>B</a:t>
            </a:r>
            <a:r>
              <a:rPr lang="en-US" dirty="0" smtClean="0"/>
              <a:t>, and </a:t>
            </a:r>
            <a:r>
              <a:rPr lang="en-US" b="1" dirty="0" smtClean="0">
                <a:solidFill>
                  <a:schemeClr val="tx2">
                    <a:lumMod val="75000"/>
                  </a:schemeClr>
                </a:solidFill>
              </a:rPr>
              <a:t>B</a:t>
            </a:r>
            <a:r>
              <a:rPr lang="en-US" dirty="0" smtClean="0"/>
              <a:t> is derived from </a:t>
            </a:r>
            <a:r>
              <a:rPr lang="en-US" b="1" dirty="0" smtClean="0">
                <a:solidFill>
                  <a:schemeClr val="tx2">
                    <a:lumMod val="75000"/>
                  </a:schemeClr>
                </a:solidFill>
              </a:rPr>
              <a:t>A</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rPr>
              <a:t>C</a:t>
            </a:r>
            <a:r>
              <a:rPr lang="en-US" dirty="0" smtClean="0"/>
              <a:t> inherits </a:t>
            </a:r>
            <a:r>
              <a:rPr lang="en-US" b="1" dirty="0" smtClean="0">
                <a:solidFill>
                  <a:schemeClr val="tx2">
                    <a:lumMod val="75000"/>
                  </a:schemeClr>
                </a:solidFill>
              </a:rPr>
              <a:t>A</a:t>
            </a:r>
            <a:endParaRPr lang="en-US" sz="3000" b="1" dirty="0">
              <a:solidFill>
                <a:schemeClr val="tx2">
                  <a:lumMod val="75000"/>
                </a:schemeClr>
              </a:solidFill>
            </a:endParaRPr>
          </a:p>
        </p:txBody>
      </p:sp>
      <p:sp>
        <p:nvSpPr>
          <p:cNvPr id="2" name="Title 1"/>
          <p:cNvSpPr>
            <a:spLocks noGrp="1"/>
          </p:cNvSpPr>
          <p:nvPr>
            <p:ph type="title"/>
          </p:nvPr>
        </p:nvSpPr>
        <p:spPr/>
        <p:txBody>
          <a:bodyPr/>
          <a:lstStyle/>
          <a:p>
            <a:r>
              <a:rPr lang="en-US" dirty="0" smtClean="0"/>
              <a:t>Inheritance: I</a:t>
            </a:r>
            <a:r>
              <a:rPr lang="bg-BG" dirty="0" smtClean="0"/>
              <a:t>mportant </a:t>
            </a:r>
            <a:r>
              <a:rPr lang="en-US" dirty="0" smtClean="0"/>
              <a:t>A</a:t>
            </a:r>
            <a:r>
              <a:rPr lang="bg-BG" dirty="0" smtClean="0"/>
              <a:t>spect</a:t>
            </a:r>
            <a:r>
              <a:rPr lang="en-US" dirty="0" smtClean="0"/>
              <a:t>s</a:t>
            </a:r>
            <a:endParaRPr lang="en-US" dirty="0"/>
          </a:p>
        </p:txBody>
      </p:sp>
    </p:spTree>
    <p:extLst>
      <p:ext uri="{BB962C8B-B14F-4D97-AF65-F5344CB8AC3E}">
        <p14:creationId xmlns:p14="http://schemas.microsoft.com/office/powerpoint/2010/main" val="119685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3" name="Content Placeholder 2"/>
          <p:cNvSpPr>
            <a:spLocks noGrp="1"/>
          </p:cNvSpPr>
          <p:nvPr>
            <p:ph idx="1"/>
          </p:nvPr>
        </p:nvSpPr>
        <p:spPr/>
        <p:txBody>
          <a:bodyPr/>
          <a:lstStyle/>
          <a:p>
            <a:pPr>
              <a:lnSpc>
                <a:spcPct val="110000"/>
              </a:lnSpc>
            </a:pPr>
            <a:r>
              <a:rPr lang="en-US" dirty="0" smtClean="0"/>
              <a:t>When a derived class extends its base class</a:t>
            </a:r>
          </a:p>
          <a:p>
            <a:pPr lvl="1">
              <a:lnSpc>
                <a:spcPct val="110000"/>
              </a:lnSpc>
            </a:pPr>
            <a:r>
              <a:rPr lang="en-US" dirty="0" smtClean="0"/>
              <a:t>It can freely add new members</a:t>
            </a:r>
          </a:p>
          <a:p>
            <a:pPr lvl="1">
              <a:lnSpc>
                <a:spcPct val="110000"/>
              </a:lnSpc>
            </a:pPr>
            <a:r>
              <a:rPr lang="en-US" dirty="0" smtClean="0"/>
              <a:t>Cannot remove derived members</a:t>
            </a:r>
          </a:p>
          <a:p>
            <a:pPr>
              <a:lnSpc>
                <a:spcPct val="110000"/>
              </a:lnSpc>
            </a:pPr>
            <a:r>
              <a:rPr lang="en-US" dirty="0" smtClean="0"/>
              <a:t>Declaring new members with the same name or signature </a:t>
            </a:r>
            <a:r>
              <a:rPr lang="en-US" dirty="0" smtClean="0">
                <a:solidFill>
                  <a:schemeClr val="tx2">
                    <a:lumMod val="75000"/>
                  </a:schemeClr>
                </a:solidFill>
              </a:rPr>
              <a:t>hides </a:t>
            </a:r>
            <a:r>
              <a:rPr lang="en-US" dirty="0" smtClean="0"/>
              <a:t>the inherited ones</a:t>
            </a:r>
          </a:p>
          <a:p>
            <a:pPr>
              <a:lnSpc>
                <a:spcPct val="110000"/>
              </a:lnSpc>
            </a:pPr>
            <a:r>
              <a:rPr lang="en-US" dirty="0" smtClean="0"/>
              <a:t>A class can declare </a:t>
            </a:r>
            <a:r>
              <a:rPr lang="en-US" dirty="0" smtClean="0">
                <a:solidFill>
                  <a:schemeClr val="tx2">
                    <a:lumMod val="75000"/>
                  </a:schemeClr>
                </a:solidFill>
              </a:rPr>
              <a:t>virtual </a:t>
            </a:r>
            <a:r>
              <a:rPr lang="en-US" dirty="0" smtClean="0"/>
              <a:t>methods and properties</a:t>
            </a:r>
          </a:p>
          <a:p>
            <a:pPr lvl="1">
              <a:lnSpc>
                <a:spcPct val="110000"/>
              </a:lnSpc>
            </a:pPr>
            <a:r>
              <a:rPr lang="en-US" dirty="0" smtClean="0"/>
              <a:t>Derived classes can </a:t>
            </a:r>
            <a:r>
              <a:rPr lang="en-US" dirty="0" smtClean="0">
                <a:solidFill>
                  <a:schemeClr val="tx2">
                    <a:lumMod val="75000"/>
                  </a:schemeClr>
                </a:solidFill>
              </a:rPr>
              <a:t>override </a:t>
            </a:r>
            <a:r>
              <a:rPr lang="en-US" dirty="0" smtClean="0"/>
              <a:t>their implementation</a:t>
            </a:r>
          </a:p>
          <a:p>
            <a:pPr lvl="1">
              <a:lnSpc>
                <a:spcPct val="110000"/>
              </a:lnSpc>
            </a:pPr>
            <a:r>
              <a:rPr lang="en-US" dirty="0" smtClean="0"/>
              <a:t>E.g. </a:t>
            </a:r>
            <a:r>
              <a:rPr lang="en-US" b="1" noProof="1" smtClean="0">
                <a:solidFill>
                  <a:schemeClr val="tx2">
                    <a:lumMod val="75000"/>
                  </a:schemeClr>
                </a:solidFill>
                <a:latin typeface="Consolas" pitchFamily="49" charset="0"/>
                <a:cs typeface="Consolas" pitchFamily="49" charset="0"/>
              </a:rPr>
              <a:t>Object.ToString()</a:t>
            </a:r>
            <a:r>
              <a:rPr lang="en-US" b="1" dirty="0" smtClean="0">
                <a:solidFill>
                  <a:schemeClr val="tx2">
                    <a:lumMod val="75000"/>
                  </a:schemeClr>
                </a:solidFill>
              </a:rPr>
              <a:t> </a:t>
            </a:r>
            <a:r>
              <a:rPr lang="en-US" dirty="0" smtClean="0"/>
              <a:t>is virtual method</a:t>
            </a:r>
            <a:endParaRPr lang="en-US" dirty="0"/>
          </a:p>
        </p:txBody>
      </p:sp>
      <p:sp>
        <p:nvSpPr>
          <p:cNvPr id="2" name="Title 1"/>
          <p:cNvSpPr>
            <a:spLocks noGrp="1"/>
          </p:cNvSpPr>
          <p:nvPr>
            <p:ph type="title"/>
          </p:nvPr>
        </p:nvSpPr>
        <p:spPr/>
        <p:txBody>
          <a:bodyPr>
            <a:normAutofit/>
          </a:bodyPr>
          <a:lstStyle/>
          <a:p>
            <a:r>
              <a:rPr lang="en-US" dirty="0" smtClean="0"/>
              <a:t>Inheritance: Important Features</a:t>
            </a:r>
            <a:endParaRPr lang="en-US" dirty="0"/>
          </a:p>
        </p:txBody>
      </p:sp>
    </p:spTree>
    <p:extLst>
      <p:ext uri="{BB962C8B-B14F-4D97-AF65-F5344CB8AC3E}">
        <p14:creationId xmlns:p14="http://schemas.microsoft.com/office/powerpoint/2010/main" val="312779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46212" y="4925676"/>
            <a:ext cx="8938472" cy="847924"/>
          </a:xfrm>
          <a:prstGeom prst="rect">
            <a:avLst/>
          </a:prstGeom>
          <a:effectLst/>
        </p:spPr>
        <p:txBody>
          <a:bodyPr wrap="square" lIns="0" tIns="0" rIns="0" bIns="0" anchor="b">
            <a:spAutoFit/>
          </a:bodyPr>
          <a:lstStyle/>
          <a:p>
            <a:pPr algn="ctr">
              <a:lnSpc>
                <a:spcPct val="95000"/>
              </a:lnSpc>
            </a:pPr>
            <a:r>
              <a:rPr lang="en-US" sz="5800" dirty="0">
                <a:effectLst>
                  <a:outerShdw blurRad="30000" dist="30000" dir="2700000" algn="tl" rotWithShape="0">
                    <a:srgbClr val="30356E">
                      <a:shade val="45000"/>
                      <a:satMod val="150000"/>
                      <a:alpha val="90000"/>
                    </a:srgbClr>
                  </a:outerShdw>
                  <a:reflection blurRad="12000" stA="20000" endPos="50000" dist="12700" dir="5400000" sy="-100000" algn="bl" rotWithShape="0"/>
                </a:effectLst>
              </a:rPr>
              <a:t>Abstraction</a:t>
            </a:r>
            <a:endParaRPr lang="en-US" sz="5800" dirty="0"/>
          </a:p>
        </p:txBody>
      </p:sp>
      <p:pic>
        <p:nvPicPr>
          <p:cNvPr id="1026" name="Picture 2" descr="C:\Users\bubbles\Desktop\php trash\pres crap\Arrays, Strings and Objects\PHP images\Red_Obj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2" y="1524000"/>
            <a:ext cx="9332912" cy="35052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1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a:t>
            </a:r>
            <a:r>
              <a:rPr lang="en-US" dirty="0" smtClean="0">
                <a:solidFill>
                  <a:schemeClr val="tx2">
                    <a:lumMod val="75000"/>
                  </a:schemeClr>
                </a:solidFill>
                <a:latin typeface="+mn-lt"/>
                <a:ea typeface="+mn-ea"/>
                <a:cs typeface="+mn-cs"/>
              </a:rPr>
              <a:t>irrelevant features</a:t>
            </a:r>
            <a:r>
              <a:rPr lang="en-US" dirty="0">
                <a:latin typeface="+mn-lt"/>
                <a:ea typeface="+mn-ea"/>
                <a:cs typeface="+mn-cs"/>
              </a:rPr>
              <a:t>, properties, or functions and emphasizing the relevant </a:t>
            </a:r>
            <a:r>
              <a:rPr lang="en-US" dirty="0" smtClean="0">
                <a:latin typeface="+mn-lt"/>
                <a:ea typeface="+mn-ea"/>
                <a:cs typeface="+mn-cs"/>
              </a:rPr>
              <a:t>ones ...</a:t>
            </a:r>
          </a:p>
          <a:p>
            <a:pPr>
              <a:lnSpc>
                <a:spcPct val="100000"/>
              </a:lnSpc>
              <a:defRPr/>
            </a:pPr>
            <a:endParaRPr lang="en-US" dirty="0"/>
          </a:p>
          <a:p>
            <a:pPr>
              <a:lnSpc>
                <a:spcPct val="100000"/>
              </a:lnSpc>
              <a:defRPr/>
            </a:pPr>
            <a:endParaRPr lang="en-US" dirty="0" smtClean="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smtClean="0">
                <a:solidFill>
                  <a:srgbClr val="EBFFD2"/>
                </a:solidFill>
                <a:latin typeface="+mn-lt"/>
                <a:ea typeface="+mn-ea"/>
                <a:cs typeface="+mn-cs"/>
              </a:rPr>
              <a:t>... </a:t>
            </a:r>
            <a:r>
              <a:rPr lang="en-US" dirty="0">
                <a:latin typeface="+mn-lt"/>
                <a:ea typeface="+mn-ea"/>
                <a:cs typeface="+mn-cs"/>
              </a:rPr>
              <a:t>relevant to the </a:t>
            </a:r>
            <a:r>
              <a:rPr lang="en-US" dirty="0" smtClean="0">
                <a:latin typeface="+mn-lt"/>
                <a:ea typeface="+mn-ea"/>
                <a:cs typeface="+mn-cs"/>
              </a:rPr>
              <a:t>project we develop</a:t>
            </a:r>
          </a:p>
          <a:p>
            <a:pPr lvl="1">
              <a:lnSpc>
                <a:spcPct val="100000"/>
              </a:lnSpc>
              <a:defRPr/>
            </a:pPr>
            <a:r>
              <a:rPr lang="en-US" dirty="0" smtClean="0">
                <a:latin typeface="+mn-lt"/>
                <a:ea typeface="+mn-ea"/>
                <a:cs typeface="+mn-cs"/>
              </a:rPr>
              <a:t>With </a:t>
            </a:r>
            <a:r>
              <a:rPr lang="en-US" dirty="0">
                <a:latin typeface="+mn-lt"/>
                <a:ea typeface="+mn-ea"/>
                <a:cs typeface="+mn-cs"/>
              </a:rPr>
              <a:t>an eye to future reuse in similar </a:t>
            </a:r>
            <a:r>
              <a:rPr lang="en-US" dirty="0" smtClean="0">
                <a:latin typeface="+mn-lt"/>
                <a:ea typeface="+mn-ea"/>
                <a:cs typeface="+mn-cs"/>
              </a:rPr>
              <a:t>projects</a:t>
            </a:r>
            <a:endParaRPr lang="en-US" dirty="0">
              <a:latin typeface="+mn-lt"/>
              <a:ea typeface="+mn-ea"/>
              <a:cs typeface="+mn-cs"/>
            </a:endParaRPr>
          </a:p>
          <a:p>
            <a:pPr>
              <a:lnSpc>
                <a:spcPct val="100000"/>
              </a:lnSpc>
              <a:defRPr/>
            </a:pPr>
            <a:r>
              <a:rPr lang="en-US" dirty="0">
                <a:latin typeface="+mn-lt"/>
                <a:ea typeface="+mn-ea"/>
                <a:cs typeface="+mn-cs"/>
              </a:rPr>
              <a:t>Abstraction </a:t>
            </a:r>
            <a:r>
              <a:rPr lang="en-US" dirty="0" smtClean="0">
                <a:latin typeface="+mn-lt"/>
                <a:ea typeface="+mn-ea"/>
                <a:cs typeface="+mn-cs"/>
              </a:rPr>
              <a:t>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sz="4000"/>
              <a:t>Abstraction</a:t>
            </a:r>
            <a:endParaRPr lang="bg-BG" sz="4000"/>
          </a:p>
        </p:txBody>
      </p:sp>
      <p:sp>
        <p:nvSpPr>
          <p:cNvPr id="794628"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mn-lt"/>
              </a:rPr>
              <a:t>"</a:t>
            </a:r>
            <a:r>
              <a:rPr lang="en-US" sz="2800" b="1" noProof="1" smtClean="0">
                <a:effectLst>
                  <a:outerShdw blurRad="38100" dist="38100" dir="2700000" algn="tl">
                    <a:srgbClr val="000000">
                      <a:alpha val="43137"/>
                    </a:srgbClr>
                  </a:outerShdw>
                </a:effectLst>
                <a:latin typeface="+mn-lt"/>
              </a:rPr>
              <a:t>Relevant" to what?</a:t>
            </a:r>
            <a:endParaRPr lang="en-US" sz="2800" b="1" noProof="1">
              <a:effectLst>
                <a:outerShdw blurRad="38100" dist="38100" dir="2700000" algn="tl">
                  <a:srgbClr val="000000">
                    <a:alpha val="43137"/>
                  </a:srgbClr>
                </a:outerShdw>
              </a:effectLst>
              <a:latin typeface="+mn-lt"/>
            </a:endParaRPr>
          </a:p>
        </p:txBody>
      </p:sp>
      <p:pic>
        <p:nvPicPr>
          <p:cNvPr id="4100" name="Picture 4" descr="C:\Trash\questionman.png"/>
          <p:cNvPicPr>
            <a:picLocks noChangeAspect="1" noChangeArrowheads="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09" cy="1496216"/>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2548315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9" name="Rectangle 3"/>
          <p:cNvSpPr>
            <a:spLocks noGrp="1" noChangeArrowheads="1"/>
          </p:cNvSpPr>
          <p:nvPr>
            <p:ph idx="1"/>
          </p:nvPr>
        </p:nvSpPr>
        <p:spPr>
          <a:prstGeom prst="rect">
            <a:avLst/>
          </a:prstGeom>
        </p:spPr>
        <p:txBody>
          <a:bodyPr>
            <a:normAutofit/>
          </a:bodyPr>
          <a:lstStyle/>
          <a:p>
            <a:pPr>
              <a:lnSpc>
                <a:spcPct val="100000"/>
              </a:lnSpc>
              <a:spcBef>
                <a:spcPts val="600"/>
              </a:spcBef>
              <a:spcAft>
                <a:spcPts val="600"/>
              </a:spcAft>
              <a:defRPr/>
            </a:pPr>
            <a:r>
              <a:rPr lang="en-US" dirty="0">
                <a:solidFill>
                  <a:schemeClr val="tx2">
                    <a:lumMod val="75000"/>
                  </a:schemeClr>
                </a:solidFill>
                <a:latin typeface="+mn-lt"/>
                <a:ea typeface="+mn-ea"/>
                <a:cs typeface="+mn-cs"/>
              </a:rPr>
              <a:t>Abstraction</a:t>
            </a:r>
            <a:r>
              <a:rPr lang="en-US" dirty="0">
                <a:latin typeface="+mn-lt"/>
                <a:ea typeface="+mn-ea"/>
                <a:cs typeface="+mn-cs"/>
              </a:rPr>
              <a:t> is something we do every day</a:t>
            </a:r>
          </a:p>
          <a:p>
            <a:pPr lvl="1">
              <a:lnSpc>
                <a:spcPct val="100000"/>
              </a:lnSpc>
              <a:spcBef>
                <a:spcPts val="600"/>
              </a:spcBef>
              <a:spcAft>
                <a:spcPts val="600"/>
              </a:spcAft>
              <a:defRPr/>
            </a:pPr>
            <a:r>
              <a:rPr lang="en-US" dirty="0"/>
              <a:t>Looking at an object, we see those </a:t>
            </a:r>
            <a:r>
              <a:rPr lang="en-US" dirty="0" smtClean="0"/>
              <a:t>things </a:t>
            </a:r>
            <a:r>
              <a:rPr lang="en-US" dirty="0"/>
              <a:t>that have meaning to </a:t>
            </a:r>
            <a:r>
              <a:rPr lang="en-US" dirty="0" smtClean="0"/>
              <a:t>us</a:t>
            </a:r>
          </a:p>
          <a:p>
            <a:pPr lvl="2">
              <a:lnSpc>
                <a:spcPct val="100000"/>
              </a:lnSpc>
              <a:defRPr/>
            </a:pPr>
            <a:r>
              <a:rPr lang="en-US" dirty="0" smtClean="0"/>
              <a:t>And ignore all others</a:t>
            </a:r>
          </a:p>
          <a:p>
            <a:pPr lvl="1">
              <a:lnSpc>
                <a:spcPct val="100000"/>
              </a:lnSpc>
              <a:defRPr/>
            </a:pPr>
            <a:r>
              <a:rPr lang="en-US" dirty="0"/>
              <a:t>Represent a complex reality with a simplified </a:t>
            </a:r>
            <a:r>
              <a:rPr lang="en-US" dirty="0">
                <a:solidFill>
                  <a:schemeClr val="tx2">
                    <a:lumMod val="75000"/>
                  </a:schemeClr>
                </a:solidFill>
              </a:rPr>
              <a:t>model</a:t>
            </a:r>
            <a:endParaRPr lang="en-US" dirty="0"/>
          </a:p>
          <a:p>
            <a:pPr>
              <a:lnSpc>
                <a:spcPct val="100000"/>
              </a:lnSpc>
              <a:defRPr/>
            </a:pPr>
            <a:r>
              <a:rPr lang="en-US" dirty="0" smtClean="0"/>
              <a:t>In a bank application, customers have name, phone and address</a:t>
            </a:r>
          </a:p>
          <a:p>
            <a:pPr lvl="1">
              <a:lnSpc>
                <a:spcPct val="100000"/>
              </a:lnSpc>
              <a:defRPr/>
            </a:pPr>
            <a:r>
              <a:rPr lang="en-US" dirty="0" smtClean="0"/>
              <a:t>Don't have hair color and favorite drink</a:t>
            </a:r>
          </a:p>
          <a:p>
            <a:pPr>
              <a:lnSpc>
                <a:spcPct val="100000"/>
              </a:lnSpc>
              <a:defRPr/>
            </a:pPr>
            <a:r>
              <a:rPr lang="en-US" dirty="0" smtClean="0"/>
              <a:t>In a hair-styling studio, customers have hair color</a:t>
            </a:r>
          </a:p>
          <a:p>
            <a:pPr>
              <a:lnSpc>
                <a:spcPct val="100000"/>
              </a:lnSpc>
              <a:defRPr/>
            </a:pPr>
            <a:r>
              <a:rPr lang="en-US" dirty="0" smtClean="0"/>
              <a:t>In the pub, customers have favorite drink</a:t>
            </a:r>
            <a:endParaRPr lang="en-US" dirty="0">
              <a:solidFill>
                <a:schemeClr val="tx2">
                  <a:lumMod val="75000"/>
                </a:schemeClr>
              </a:solidFill>
              <a:latin typeface="+mn-lt"/>
              <a:ea typeface="+mn-ea"/>
              <a:cs typeface="+mn-cs"/>
            </a:endParaRPr>
          </a:p>
        </p:txBody>
      </p:sp>
      <p:sp>
        <p:nvSpPr>
          <p:cNvPr id="807938" name="Rectangle 2"/>
          <p:cNvSpPr>
            <a:spLocks noGrp="1" noChangeArrowheads="1"/>
          </p:cNvSpPr>
          <p:nvPr>
            <p:ph type="title"/>
          </p:nvPr>
        </p:nvSpPr>
        <p:spPr>
          <a:prstGeom prst="rect">
            <a:avLst/>
          </a:prstGeom>
        </p:spPr>
        <p:txBody>
          <a:bodyPr anchor="ctr" anchorCtr="0"/>
          <a:lstStyle/>
          <a:p>
            <a:pPr>
              <a:lnSpc>
                <a:spcPts val="4000"/>
              </a:lnSpc>
              <a:defRPr/>
            </a:pPr>
            <a:r>
              <a:rPr lang="en-US" sz="4000" smtClean="0"/>
              <a:t>Abstraction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183989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Several ways to achieve abstraction in OOP:</a:t>
            </a:r>
            <a:endParaRPr lang="en-US" dirty="0">
              <a:latin typeface="+mn-lt"/>
              <a:ea typeface="+mn-ea"/>
              <a:cs typeface="+mn-cs"/>
            </a:endParaRPr>
          </a:p>
          <a:p>
            <a:pPr lvl="1">
              <a:lnSpc>
                <a:spcPct val="100000"/>
              </a:lnSpc>
              <a:defRPr/>
            </a:pPr>
            <a:r>
              <a:rPr lang="en-US" dirty="0">
                <a:solidFill>
                  <a:schemeClr val="tx1">
                    <a:lumMod val="40000"/>
                    <a:lumOff val="60000"/>
                  </a:schemeClr>
                </a:solidFill>
              </a:rPr>
              <a:t>Interfaces</a:t>
            </a:r>
          </a:p>
          <a:p>
            <a:pPr lvl="1">
              <a:lnSpc>
                <a:spcPct val="100000"/>
              </a:lnSpc>
              <a:defRPr/>
            </a:pPr>
            <a:r>
              <a:rPr lang="en-US" dirty="0" smtClean="0">
                <a:solidFill>
                  <a:schemeClr val="tx1">
                    <a:lumMod val="40000"/>
                    <a:lumOff val="60000"/>
                  </a:schemeClr>
                </a:solidFill>
                <a:latin typeface="+mn-lt"/>
              </a:rPr>
              <a:t>Abstract classes</a:t>
            </a:r>
            <a:endParaRPr lang="en-US" dirty="0">
              <a:solidFill>
                <a:schemeClr val="tx1">
                  <a:lumMod val="40000"/>
                  <a:lumOff val="60000"/>
                </a:schemeClr>
              </a:solidFill>
              <a:latin typeface="+mn-lt"/>
            </a:endParaRP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Abstraction in </a:t>
            </a:r>
            <a:r>
              <a:rPr lang="en-US" sz="4000" dirty="0" smtClean="0"/>
              <a:t>OOP</a:t>
            </a:r>
            <a:endParaRPr lang="bg-BG" sz="4000" dirty="0"/>
          </a:p>
        </p:txBody>
      </p:sp>
      <p:grpSp>
        <p:nvGrpSpPr>
          <p:cNvPr id="5126" name="Group 6"/>
          <p:cNvGrpSpPr>
            <a:grpSpLocks noChangeAspect="1"/>
          </p:cNvGrpSpPr>
          <p:nvPr/>
        </p:nvGrpSpPr>
        <p:grpSpPr bwMode="auto">
          <a:xfrm>
            <a:off x="5322550" y="2057400"/>
            <a:ext cx="5800182" cy="4141868"/>
            <a:chOff x="2258" y="1718"/>
            <a:chExt cx="2645" cy="1978"/>
          </a:xfrm>
        </p:grpSpPr>
        <p:sp>
          <p:nvSpPr>
            <p:cNvPr id="5130" name="Rectangle 10"/>
            <p:cNvSpPr>
              <a:spLocks noChangeArrowheads="1"/>
            </p:cNvSpPr>
            <p:nvPr/>
          </p:nvSpPr>
          <p:spPr bwMode="auto">
            <a:xfrm>
              <a:off x="2860" y="2796"/>
              <a:ext cx="1379" cy="21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+Color : Color</a:t>
              </a:r>
            </a:p>
          </p:txBody>
        </p:sp>
        <p:sp>
          <p:nvSpPr>
            <p:cNvPr id="5135" name="Rectangle 15"/>
            <p:cNvSpPr>
              <a:spLocks noChangeArrowheads="1"/>
            </p:cNvSpPr>
            <p:nvPr/>
          </p:nvSpPr>
          <p:spPr bwMode="auto">
            <a:xfrm>
              <a:off x="2860" y="2592"/>
              <a:ext cx="1379" cy="20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ButtonBase</a:t>
              </a:r>
            </a:p>
          </p:txBody>
        </p:sp>
        <p:sp>
          <p:nvSpPr>
            <p:cNvPr id="5139" name="Rectangle 19"/>
            <p:cNvSpPr>
              <a:spLocks noChangeArrowheads="1"/>
            </p:cNvSpPr>
            <p:nvPr/>
          </p:nvSpPr>
          <p:spPr bwMode="auto">
            <a:xfrm>
              <a:off x="3074" y="1949"/>
              <a:ext cx="912" cy="18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+Click()</a:t>
              </a:r>
            </a:p>
          </p:txBody>
        </p:sp>
        <p:sp>
          <p:nvSpPr>
            <p:cNvPr id="5143" name="Rectangle 23"/>
            <p:cNvSpPr>
              <a:spLocks noChangeArrowheads="1"/>
            </p:cNvSpPr>
            <p:nvPr/>
          </p:nvSpPr>
          <p:spPr bwMode="auto">
            <a:xfrm>
              <a:off x="3074" y="1718"/>
              <a:ext cx="912" cy="23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IControl</a:t>
              </a:r>
            </a:p>
          </p:txBody>
        </p:sp>
        <p:sp>
          <p:nvSpPr>
            <p:cNvPr id="5144" name="Line 24"/>
            <p:cNvSpPr>
              <a:spLocks noChangeShapeType="1"/>
            </p:cNvSpPr>
            <p:nvPr/>
          </p:nvSpPr>
          <p:spPr bwMode="auto">
            <a:xfrm flipH="1">
              <a:off x="3535" y="2288"/>
              <a:ext cx="1"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5" name="Freeform 25"/>
            <p:cNvSpPr>
              <a:spLocks/>
            </p:cNvSpPr>
            <p:nvPr/>
          </p:nvSpPr>
          <p:spPr bwMode="auto">
            <a:xfrm>
              <a:off x="3445" y="2142"/>
              <a:ext cx="181" cy="146"/>
            </a:xfrm>
            <a:custGeom>
              <a:avLst/>
              <a:gdLst/>
              <a:ahLst/>
              <a:cxnLst>
                <a:cxn ang="0">
                  <a:pos x="0" y="146"/>
                </a:cxn>
                <a:cxn ang="0">
                  <a:pos x="181" y="145"/>
                </a:cxn>
                <a:cxn ang="0">
                  <a:pos x="90" y="0"/>
                </a:cxn>
                <a:cxn ang="0">
                  <a:pos x="0" y="146"/>
                </a:cxn>
              </a:cxnLst>
              <a:rect l="0" t="0" r="r" b="b"/>
              <a:pathLst>
                <a:path w="181" h="146">
                  <a:moveTo>
                    <a:pt x="0" y="146"/>
                  </a:moveTo>
                  <a:lnTo>
                    <a:pt x="181" y="145"/>
                  </a:lnTo>
                  <a:lnTo>
                    <a:pt x="90" y="0"/>
                  </a:lnTo>
                  <a:lnTo>
                    <a:pt x="0" y="146"/>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9" name="Rectangle 29"/>
            <p:cNvSpPr>
              <a:spLocks noChangeArrowheads="1"/>
            </p:cNvSpPr>
            <p:nvPr/>
          </p:nvSpPr>
          <p:spPr bwMode="auto">
            <a:xfrm>
              <a:off x="2258" y="3468"/>
              <a:ext cx="63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a:t>
              </a:r>
            </a:p>
          </p:txBody>
        </p:sp>
        <p:sp>
          <p:nvSpPr>
            <p:cNvPr id="5150" name="Line 30"/>
            <p:cNvSpPr>
              <a:spLocks noChangeShapeType="1"/>
            </p:cNvSpPr>
            <p:nvPr/>
          </p:nvSpPr>
          <p:spPr bwMode="auto">
            <a:xfrm flipH="1">
              <a:off x="2572" y="3098"/>
              <a:ext cx="608" cy="37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1" name="Freeform 31"/>
            <p:cNvSpPr>
              <a:spLocks/>
            </p:cNvSpPr>
            <p:nvPr/>
          </p:nvSpPr>
          <p:spPr bwMode="auto">
            <a:xfrm rot="21176736">
              <a:off x="3137" y="3015"/>
              <a:ext cx="171" cy="157"/>
            </a:xfrm>
            <a:custGeom>
              <a:avLst/>
              <a:gdLst/>
              <a:ahLst/>
              <a:cxnLst>
                <a:cxn ang="0">
                  <a:pos x="0" y="0"/>
                </a:cxn>
                <a:cxn ang="0">
                  <a:pos x="90" y="157"/>
                </a:cxn>
                <a:cxn ang="0">
                  <a:pos x="171" y="7"/>
                </a:cxn>
                <a:cxn ang="0">
                  <a:pos x="0" y="0"/>
                </a:cxn>
              </a:cxnLst>
              <a:rect l="0" t="0" r="r" b="b"/>
              <a:pathLst>
                <a:path w="171" h="157">
                  <a:moveTo>
                    <a:pt x="0" y="0"/>
                  </a:moveTo>
                  <a:lnTo>
                    <a:pt x="90" y="157"/>
                  </a:lnTo>
                  <a:lnTo>
                    <a:pt x="171" y="7"/>
                  </a:lnTo>
                  <a:lnTo>
                    <a:pt x="0" y="0"/>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5" name="Rectangle 35"/>
            <p:cNvSpPr>
              <a:spLocks noChangeArrowheads="1"/>
            </p:cNvSpPr>
            <p:nvPr/>
          </p:nvSpPr>
          <p:spPr bwMode="auto">
            <a:xfrm>
              <a:off x="3058" y="3468"/>
              <a:ext cx="99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RadioButton</a:t>
              </a:r>
            </a:p>
          </p:txBody>
        </p:sp>
        <p:sp>
          <p:nvSpPr>
            <p:cNvPr id="5156" name="Line 36"/>
            <p:cNvSpPr>
              <a:spLocks noChangeShapeType="1"/>
            </p:cNvSpPr>
            <p:nvPr/>
          </p:nvSpPr>
          <p:spPr bwMode="auto">
            <a:xfrm flipH="1">
              <a:off x="3548" y="3157"/>
              <a:ext cx="2"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7" name="Freeform 37"/>
            <p:cNvSpPr>
              <a:spLocks/>
            </p:cNvSpPr>
            <p:nvPr/>
          </p:nvSpPr>
          <p:spPr bwMode="auto">
            <a:xfrm>
              <a:off x="3459" y="3012"/>
              <a:ext cx="182" cy="145"/>
            </a:xfrm>
            <a:custGeom>
              <a:avLst/>
              <a:gdLst/>
              <a:ahLst/>
              <a:cxnLst>
                <a:cxn ang="0">
                  <a:pos x="0" y="145"/>
                </a:cxn>
                <a:cxn ang="0">
                  <a:pos x="182" y="145"/>
                </a:cxn>
                <a:cxn ang="0">
                  <a:pos x="91" y="0"/>
                </a:cxn>
                <a:cxn ang="0">
                  <a:pos x="0" y="145"/>
                </a:cxn>
              </a:cxnLst>
              <a:rect l="0" t="0" r="r" b="b"/>
              <a:pathLst>
                <a:path w="182" h="145">
                  <a:moveTo>
                    <a:pt x="0" y="145"/>
                  </a:moveTo>
                  <a:lnTo>
                    <a:pt x="182" y="145"/>
                  </a:lnTo>
                  <a:lnTo>
                    <a:pt x="91" y="0"/>
                  </a:lnTo>
                  <a:lnTo>
                    <a:pt x="0" y="145"/>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1" name="Rectangle 41"/>
            <p:cNvSpPr>
              <a:spLocks noChangeArrowheads="1"/>
            </p:cNvSpPr>
            <p:nvPr/>
          </p:nvSpPr>
          <p:spPr bwMode="auto">
            <a:xfrm>
              <a:off x="4169" y="3462"/>
              <a:ext cx="734" cy="23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CheckBox</a:t>
              </a:r>
            </a:p>
          </p:txBody>
        </p:sp>
        <p:sp>
          <p:nvSpPr>
            <p:cNvPr id="5162" name="Line 42"/>
            <p:cNvSpPr>
              <a:spLocks noChangeShapeType="1"/>
            </p:cNvSpPr>
            <p:nvPr/>
          </p:nvSpPr>
          <p:spPr bwMode="auto">
            <a:xfrm>
              <a:off x="3924" y="3100"/>
              <a:ext cx="590" cy="362"/>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3" name="Freeform 43"/>
            <p:cNvSpPr>
              <a:spLocks/>
            </p:cNvSpPr>
            <p:nvPr/>
          </p:nvSpPr>
          <p:spPr bwMode="auto">
            <a:xfrm rot="470815">
              <a:off x="3797" y="3019"/>
              <a:ext cx="172" cy="157"/>
            </a:xfrm>
            <a:custGeom>
              <a:avLst/>
              <a:gdLst/>
              <a:ahLst/>
              <a:cxnLst>
                <a:cxn ang="0">
                  <a:pos x="81" y="157"/>
                </a:cxn>
                <a:cxn ang="0">
                  <a:pos x="172" y="0"/>
                </a:cxn>
                <a:cxn ang="0">
                  <a:pos x="0" y="6"/>
                </a:cxn>
                <a:cxn ang="0">
                  <a:pos x="81" y="157"/>
                </a:cxn>
              </a:cxnLst>
              <a:rect l="0" t="0" r="r" b="b"/>
              <a:pathLst>
                <a:path w="172" h="157">
                  <a:moveTo>
                    <a:pt x="81" y="157"/>
                  </a:moveTo>
                  <a:lnTo>
                    <a:pt x="172" y="0"/>
                  </a:lnTo>
                  <a:lnTo>
                    <a:pt x="0" y="6"/>
                  </a:lnTo>
                  <a:lnTo>
                    <a:pt x="81" y="15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gr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568" y="4419600"/>
            <a:ext cx="2694354" cy="1786968"/>
          </a:xfrm>
          <a:prstGeom prst="roundRect">
            <a:avLst>
              <a:gd name="adj" fmla="val 1181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22" name="AutoShape 20"/>
          <p:cNvSpPr>
            <a:spLocks noChangeArrowheads="1"/>
          </p:cNvSpPr>
          <p:nvPr/>
        </p:nvSpPr>
        <p:spPr bwMode="auto">
          <a:xfrm>
            <a:off x="9322943" y="1702164"/>
            <a:ext cx="1990000" cy="533400"/>
          </a:xfrm>
          <a:prstGeom prst="wedgeRoundRectCallout">
            <a:avLst>
              <a:gd name="adj1" fmla="val -76431"/>
              <a:gd name="adj2" fmla="val 5469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a:t>
            </a:r>
            <a:endParaRPr lang="bg-BG" sz="2800" b="1" dirty="0">
              <a:effectLst>
                <a:outerShdw blurRad="38100" dist="38100" dir="2700000" algn="tl">
                  <a:srgbClr val="000000">
                    <a:alpha val="43137"/>
                  </a:srgbClr>
                </a:outerShdw>
              </a:effectLst>
            </a:endParaRPr>
          </a:p>
        </p:txBody>
      </p:sp>
      <p:sp>
        <p:nvSpPr>
          <p:cNvPr id="23" name="AutoShape 20"/>
          <p:cNvSpPr>
            <a:spLocks noChangeArrowheads="1"/>
          </p:cNvSpPr>
          <p:nvPr/>
        </p:nvSpPr>
        <p:spPr bwMode="auto">
          <a:xfrm>
            <a:off x="9665554" y="3300041"/>
            <a:ext cx="1762858" cy="973781"/>
          </a:xfrm>
          <a:prstGeom prst="wedgeRoundRectCallout">
            <a:avLst>
              <a:gd name="adj1" fmla="val -83045"/>
              <a:gd name="adj2" fmla="val 3172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Abstract class</a:t>
            </a:r>
            <a:endParaRPr lang="bg-BG" sz="2800" b="1" dirty="0">
              <a:effectLst>
                <a:outerShdw blurRad="38100" dist="38100" dir="2700000" algn="tl">
                  <a:srgbClr val="000000">
                    <a:alpha val="43137"/>
                  </a:srgbClr>
                </a:outerShdw>
              </a:effectLst>
            </a:endParaRPr>
          </a:p>
        </p:txBody>
      </p:sp>
      <p:sp>
        <p:nvSpPr>
          <p:cNvPr id="24" name="AutoShape 20"/>
          <p:cNvSpPr>
            <a:spLocks noChangeArrowheads="1"/>
          </p:cNvSpPr>
          <p:nvPr/>
        </p:nvSpPr>
        <p:spPr bwMode="auto">
          <a:xfrm>
            <a:off x="3928626" y="4360678"/>
            <a:ext cx="1762858" cy="973781"/>
          </a:xfrm>
          <a:prstGeom prst="wedgeRoundRectCallout">
            <a:avLst>
              <a:gd name="adj1" fmla="val 37728"/>
              <a:gd name="adj2" fmla="val 106001"/>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Concrete class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462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prstGeom prst="rect">
            <a:avLst/>
          </a:prstGeom>
        </p:spPr>
        <p:txBody>
          <a:bodyPr anchor="ctr" anchorCtr="0"/>
          <a:lstStyle/>
          <a:p>
            <a:pPr>
              <a:lnSpc>
                <a:spcPts val="4000"/>
              </a:lnSpc>
              <a:defRPr/>
            </a:pPr>
            <a:r>
              <a:rPr lang="en-US" sz="4000" noProof="1" smtClean="0"/>
              <a:t>Example: Abstraction in </a:t>
            </a:r>
            <a:r>
              <a:rPr lang="en-US" sz="4000" noProof="1"/>
              <a:t>.NET </a:t>
            </a:r>
            <a:r>
              <a:rPr lang="en-US" sz="4000" noProof="1" smtClean="0"/>
              <a:t>Framework</a:t>
            </a:r>
            <a:endParaRPr lang="en-US" sz="4000" noProof="1"/>
          </a:p>
        </p:txBody>
      </p:sp>
      <p:sp>
        <p:nvSpPr>
          <p:cNvPr id="5" name="Text Box 17"/>
          <p:cNvSpPr txBox="1">
            <a:spLocks noChangeArrowheads="1"/>
          </p:cNvSpPr>
          <p:nvPr/>
        </p:nvSpPr>
        <p:spPr bwMode="auto">
          <a:xfrm>
            <a:off x="3008652" y="1219200"/>
            <a:ext cx="6148945"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Text Box 18"/>
          <p:cNvSpPr txBox="1">
            <a:spLocks noChangeArrowheads="1"/>
          </p:cNvSpPr>
          <p:nvPr/>
        </p:nvSpPr>
        <p:spPr bwMode="auto">
          <a:xfrm>
            <a:off x="3012002" y="2158747"/>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System.MarshalByRefObject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7"/>
          <p:cNvSpPr>
            <a:spLocks/>
          </p:cNvSpPr>
          <p:nvPr/>
        </p:nvSpPr>
        <p:spPr bwMode="auto">
          <a:xfrm>
            <a:off x="5938149" y="1696310"/>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Freeform 145"/>
          <p:cNvSpPr>
            <a:spLocks/>
          </p:cNvSpPr>
          <p:nvPr/>
        </p:nvSpPr>
        <p:spPr bwMode="auto">
          <a:xfrm flipH="1">
            <a:off x="6023659" y="1865739"/>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Text Box 18"/>
          <p:cNvSpPr txBox="1">
            <a:spLocks noChangeArrowheads="1"/>
          </p:cNvSpPr>
          <p:nvPr/>
        </p:nvSpPr>
        <p:spPr bwMode="auto">
          <a:xfrm>
            <a:off x="3012002" y="3091533"/>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System.ComponentModel.Component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Freeform 147"/>
          <p:cNvSpPr>
            <a:spLocks/>
          </p:cNvSpPr>
          <p:nvPr/>
        </p:nvSpPr>
        <p:spPr bwMode="auto">
          <a:xfrm>
            <a:off x="5938149" y="2629096"/>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1" name="Freeform 145"/>
          <p:cNvSpPr>
            <a:spLocks/>
          </p:cNvSpPr>
          <p:nvPr/>
        </p:nvSpPr>
        <p:spPr bwMode="auto">
          <a:xfrm flipH="1">
            <a:off x="6023659" y="2798525"/>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Text Box 18"/>
          <p:cNvSpPr txBox="1">
            <a:spLocks noChangeArrowheads="1"/>
          </p:cNvSpPr>
          <p:nvPr/>
        </p:nvSpPr>
        <p:spPr bwMode="auto">
          <a:xfrm>
            <a:off x="3008235" y="402720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System.Windows.Forms.Control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3" name="Freeform 147"/>
          <p:cNvSpPr>
            <a:spLocks/>
          </p:cNvSpPr>
          <p:nvPr/>
        </p:nvSpPr>
        <p:spPr bwMode="auto">
          <a:xfrm>
            <a:off x="5934382" y="356477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Freeform 145"/>
          <p:cNvSpPr>
            <a:spLocks/>
          </p:cNvSpPr>
          <p:nvPr/>
        </p:nvSpPr>
        <p:spPr bwMode="auto">
          <a:xfrm flipH="1">
            <a:off x="6019892" y="373420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Text Box 18"/>
          <p:cNvSpPr txBox="1">
            <a:spLocks noChangeArrowheads="1"/>
          </p:cNvSpPr>
          <p:nvPr/>
        </p:nvSpPr>
        <p:spPr bwMode="auto">
          <a:xfrm>
            <a:off x="3008235" y="4959994"/>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System.Windows.Forms.ButtonBase</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6" name="Freeform 147"/>
          <p:cNvSpPr>
            <a:spLocks/>
          </p:cNvSpPr>
          <p:nvPr/>
        </p:nvSpPr>
        <p:spPr bwMode="auto">
          <a:xfrm>
            <a:off x="5934382" y="4497557"/>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flipH="1">
            <a:off x="6019892" y="4666986"/>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9" name="Text Box 18"/>
          <p:cNvSpPr txBox="1">
            <a:spLocks noChangeArrowheads="1"/>
          </p:cNvSpPr>
          <p:nvPr/>
        </p:nvSpPr>
        <p:spPr bwMode="auto">
          <a:xfrm>
            <a:off x="3008235" y="589253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5934382" y="543010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1" name="Freeform 145"/>
          <p:cNvSpPr>
            <a:spLocks/>
          </p:cNvSpPr>
          <p:nvPr/>
        </p:nvSpPr>
        <p:spPr bwMode="auto">
          <a:xfrm flipH="1">
            <a:off x="6019892" y="559953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pic>
        <p:nvPicPr>
          <p:cNvPr id="2" name="Picture 1"/>
          <p:cNvPicPr>
            <a:picLocks noChangeAspect="1"/>
          </p:cNvPicPr>
          <p:nvPr/>
        </p:nvPicPr>
        <p:blipFill>
          <a:blip r:embed="rId2"/>
          <a:stretch>
            <a:fillRect/>
          </a:stretch>
        </p:blipFill>
        <p:spPr>
          <a:xfrm>
            <a:off x="9853963" y="5754366"/>
            <a:ext cx="1345849" cy="667889"/>
          </a:xfrm>
          <a:prstGeom prst="roundRect">
            <a:avLst>
              <a:gd name="adj" fmla="val 4793"/>
            </a:avLst>
          </a:prstGeom>
          <a:effectLst>
            <a:softEdge rad="31750"/>
          </a:effectLst>
        </p:spPr>
      </p:pic>
      <p:sp>
        <p:nvSpPr>
          <p:cNvPr id="22" name="Slide Number Placeholder 21"/>
          <p:cNvSpPr>
            <a:spLocks noGrp="1"/>
          </p:cNvSpPr>
          <p:nvPr>
            <p:ph type="sldNum" sz="quarter" idx="4"/>
          </p:nvPr>
        </p:nvSpPr>
        <p:spPr/>
        <p:txBody>
          <a:body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172478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a:t>
            </a:fld>
            <a:endParaRPr lang="en-US" dirty="0"/>
          </a:p>
        </p:txBody>
      </p:sp>
      <p:sp>
        <p:nvSpPr>
          <p:cNvPr id="423939" name="Rectangle 3"/>
          <p:cNvSpPr>
            <a:spLocks noGrp="1" noChangeArrowheads="1"/>
          </p:cNvSpPr>
          <p:nvPr>
            <p:ph idx="1"/>
          </p:nvPr>
        </p:nvSpPr>
        <p:spPr/>
        <p:txBody>
          <a:bodyPr/>
          <a:lstStyle/>
          <a:p>
            <a:pPr marL="514350" indent="-514350">
              <a:lnSpc>
                <a:spcPct val="100000"/>
              </a:lnSpc>
              <a:buFont typeface="+mj-lt"/>
              <a:buAutoNum type="arabicPeriod" startAt="4"/>
              <a:tabLst/>
              <a:defRPr/>
            </a:pPr>
            <a:r>
              <a:rPr lang="en-US" dirty="0"/>
              <a:t>Encapsulation</a:t>
            </a:r>
          </a:p>
          <a:p>
            <a:pPr marL="446088" indent="-446088">
              <a:lnSpc>
                <a:spcPct val="100000"/>
              </a:lnSpc>
              <a:buFont typeface="+mj-lt"/>
              <a:buAutoNum type="arabicPeriod" startAt="4"/>
              <a:tabLst/>
              <a:defRPr/>
            </a:pPr>
            <a:r>
              <a:rPr lang="en-US" dirty="0"/>
              <a:t>Polymorphism</a:t>
            </a:r>
          </a:p>
          <a:p>
            <a:pPr marL="446088" indent="-446088">
              <a:lnSpc>
                <a:spcPct val="100000"/>
              </a:lnSpc>
              <a:buFont typeface="+mj-lt"/>
              <a:buAutoNum type="arabicPeriod" startAt="4"/>
              <a:tabLst/>
              <a:defRPr/>
            </a:pPr>
            <a:r>
              <a:rPr lang="en-US" dirty="0"/>
              <a:t>Class Hierarchies: Real World Example</a:t>
            </a:r>
          </a:p>
          <a:p>
            <a:pPr marL="446088" indent="-446088">
              <a:lnSpc>
                <a:spcPct val="100000"/>
              </a:lnSpc>
              <a:buFont typeface="+mj-lt"/>
              <a:buAutoNum type="arabicPeriod" startAt="4"/>
              <a:tabLst/>
              <a:defRPr/>
            </a:pPr>
            <a:r>
              <a:rPr lang="en-US" dirty="0"/>
              <a:t>Cohesion and Coupling</a:t>
            </a:r>
            <a:endParaRPr lang="en-US" dirty="0"/>
          </a:p>
        </p:txBody>
      </p:sp>
      <p:sp>
        <p:nvSpPr>
          <p:cNvPr id="423938" name="Rectangle 2"/>
          <p:cNvSpPr>
            <a:spLocks noGrp="1" noChangeArrowheads="1"/>
          </p:cNvSpPr>
          <p:nvPr>
            <p:ph type="title"/>
          </p:nvPr>
        </p:nvSpPr>
        <p:spPr/>
        <p:txBody>
          <a:bodyPr/>
          <a:lstStyle/>
          <a:p>
            <a:r>
              <a:rPr lang="en-US" dirty="0" smtClean="0"/>
              <a:t>Table of </a:t>
            </a:r>
            <a:r>
              <a:rPr lang="en-US" dirty="0" smtClean="0"/>
              <a:t>Contents (2)</a:t>
            </a:r>
            <a:endParaRPr lang="bg-BG" dirty="0"/>
          </a:p>
        </p:txBody>
      </p:sp>
      <p:pic>
        <p:nvPicPr>
          <p:cNvPr id="8" name="Picture 3" descr="C:\Documents\Courses\OOP\OOP Images\Candy-candy-30424659-2560-17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035" y="4363616"/>
            <a:ext cx="3352800" cy="2075373"/>
          </a:xfrm>
          <a:prstGeom prst="roundRect">
            <a:avLst>
              <a:gd name="adj" fmla="val 14594"/>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6" descr="C:\Documents\Courses\OOP\OOP Images\p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2" y="401668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8051911" y="1524000"/>
            <a:ext cx="3429001" cy="4421449"/>
          </a:xfrm>
          <a:prstGeom prst="rect">
            <a:avLst/>
          </a:prstGeom>
        </p:spPr>
      </p:pic>
    </p:spTree>
    <p:extLst>
      <p:ext uri="{BB962C8B-B14F-4D97-AF65-F5344CB8AC3E}">
        <p14:creationId xmlns:p14="http://schemas.microsoft.com/office/powerpoint/2010/main" val="1027429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p:txBody>
          <a:bodyPr/>
          <a:lstStyle/>
          <a:p>
            <a:r>
              <a:rPr lang="en-US" dirty="0" smtClean="0"/>
              <a:t>An </a:t>
            </a:r>
            <a:r>
              <a:rPr lang="en-US" dirty="0" smtClean="0">
                <a:solidFill>
                  <a:schemeClr val="tx2">
                    <a:lumMod val="75000"/>
                  </a:schemeClr>
                </a:solidFill>
              </a:rPr>
              <a:t>interface </a:t>
            </a:r>
            <a:r>
              <a:rPr lang="en-US" dirty="0" smtClean="0"/>
              <a:t>defines </a:t>
            </a:r>
            <a:r>
              <a:rPr lang="en-US" dirty="0"/>
              <a:t>a set of operations (methods) that </a:t>
            </a:r>
            <a:r>
              <a:rPr lang="en-US" dirty="0" smtClean="0"/>
              <a:t>a given </a:t>
            </a:r>
            <a:r>
              <a:rPr lang="en-US" dirty="0"/>
              <a:t>object </a:t>
            </a:r>
            <a:r>
              <a:rPr lang="en-US" dirty="0" smtClean="0"/>
              <a:t>should support</a:t>
            </a:r>
            <a:endParaRPr lang="en-US" dirty="0"/>
          </a:p>
          <a:p>
            <a:pPr lvl="1"/>
            <a:r>
              <a:rPr lang="en-US" dirty="0" smtClean="0"/>
              <a:t>Also </a:t>
            </a:r>
            <a:r>
              <a:rPr lang="en-US" dirty="0"/>
              <a:t>called "</a:t>
            </a:r>
            <a:r>
              <a:rPr lang="en-US" dirty="0" smtClean="0">
                <a:solidFill>
                  <a:schemeClr val="tx2">
                    <a:lumMod val="75000"/>
                  </a:schemeClr>
                </a:solidFill>
              </a:rPr>
              <a:t>contract</a:t>
            </a:r>
            <a:r>
              <a:rPr lang="en-US" dirty="0" smtClean="0"/>
              <a:t>" </a:t>
            </a:r>
            <a:r>
              <a:rPr lang="en-US" dirty="0"/>
              <a:t>for </a:t>
            </a:r>
            <a:r>
              <a:rPr lang="en-US" dirty="0" smtClean="0"/>
              <a:t>providing a </a:t>
            </a:r>
            <a:r>
              <a:rPr lang="en-US" dirty="0"/>
              <a:t>set of </a:t>
            </a:r>
            <a:r>
              <a:rPr lang="en-US" dirty="0" smtClean="0"/>
              <a:t>operations</a:t>
            </a:r>
          </a:p>
          <a:p>
            <a:pPr lvl="1"/>
            <a:r>
              <a:rPr lang="en-US" dirty="0" smtClean="0"/>
              <a:t>Defines abstract behavior, abstract capabilities</a:t>
            </a:r>
            <a:endParaRPr lang="en-US" dirty="0"/>
          </a:p>
          <a:p>
            <a:r>
              <a:rPr lang="en-US" dirty="0" smtClean="0"/>
              <a:t>Interfaces </a:t>
            </a:r>
            <a:r>
              <a:rPr lang="en-US" dirty="0"/>
              <a:t>provide </a:t>
            </a:r>
            <a:r>
              <a:rPr lang="en-US" dirty="0">
                <a:solidFill>
                  <a:schemeClr val="tx2">
                    <a:lumMod val="75000"/>
                  </a:schemeClr>
                </a:solidFill>
              </a:rPr>
              <a:t>abstractions</a:t>
            </a:r>
          </a:p>
          <a:p>
            <a:pPr lvl="1"/>
            <a:r>
              <a:rPr lang="en-US" dirty="0" smtClean="0"/>
              <a:t>You invoke the abstract action</a:t>
            </a:r>
          </a:p>
          <a:p>
            <a:pPr lvl="1"/>
            <a:r>
              <a:rPr lang="en-US" dirty="0" smtClean="0"/>
              <a:t>Without worrying how it is </a:t>
            </a:r>
            <a:r>
              <a:rPr lang="en-US" dirty="0"/>
              <a:t>implemented </a:t>
            </a:r>
            <a:r>
              <a:rPr lang="en-US" dirty="0" smtClean="0"/>
              <a:t>internally</a:t>
            </a:r>
          </a:p>
          <a:p>
            <a:pPr lvl="1"/>
            <a:r>
              <a:rPr lang="en-US" dirty="0"/>
              <a:t>Without worrying </a:t>
            </a:r>
            <a:r>
              <a:rPr lang="en-US" dirty="0" smtClean="0"/>
              <a:t>what is the actual class which calls it</a:t>
            </a:r>
            <a:endParaRPr lang="bg-BG" dirty="0"/>
          </a:p>
        </p:txBody>
      </p:sp>
      <p:sp>
        <p:nvSpPr>
          <p:cNvPr id="74754" name="Rectangle 2"/>
          <p:cNvSpPr>
            <a:spLocks noGrp="1" noChangeArrowheads="1"/>
          </p:cNvSpPr>
          <p:nvPr>
            <p:ph type="title"/>
          </p:nvPr>
        </p:nvSpPr>
        <p:spPr/>
        <p:txBody>
          <a:bodyPr anchor="ctr" anchorCtr="0"/>
          <a:lstStyle/>
          <a:p>
            <a:pPr>
              <a:defRPr/>
            </a:pPr>
            <a:r>
              <a:rPr lang="en-US" dirty="0">
                <a:effectLst>
                  <a:outerShdw blurRad="50800" dist="38100" algn="tr" rotWithShape="0">
                    <a:prstClr val="black">
                      <a:alpha val="40000"/>
                    </a:prstClr>
                  </a:outerShdw>
                </a:effectLst>
              </a:rPr>
              <a:t>Interfaces</a:t>
            </a:r>
            <a:endParaRPr lang="bg-BG" dirty="0">
              <a:effectLst>
                <a:outerShdw blurRad="50800" dist="38100" algn="tr" rotWithShape="0">
                  <a:prstClr val="black">
                    <a:alpha val="40000"/>
                  </a:prstClr>
                </a:outerShdw>
              </a:effectLst>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64951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smtClean="0"/>
              <a:t>Interfaces – Example</a:t>
            </a:r>
            <a:endParaRPr lang="en-US" dirty="0"/>
          </a:p>
        </p:txBody>
      </p:sp>
      <p:pic>
        <p:nvPicPr>
          <p:cNvPr id="2050" name="Picture 2" descr="http://yinyangit.files.wordpress.com/2012/01/abstract-class-interface-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2" y="1187515"/>
            <a:ext cx="4363926" cy="5277882"/>
          </a:xfrm>
          <a:prstGeom prst="roundRect">
            <a:avLst>
              <a:gd name="adj" fmla="val 5721"/>
            </a:avLst>
          </a:prstGeom>
          <a:noFill/>
          <a:extLst>
            <a:ext uri="{909E8E84-426E-40DD-AFC4-6F175D3DCCD1}">
              <a14:hiddenFill xmlns:a14="http://schemas.microsoft.com/office/drawing/2010/main">
                <a:solidFill>
                  <a:srgbClr val="FFFFFF"/>
                </a:solidFill>
              </a14:hiddenFill>
            </a:ext>
          </a:extLst>
        </p:spPr>
      </p:pic>
      <p:sp>
        <p:nvSpPr>
          <p:cNvPr id="6" name="AutoShape 20"/>
          <p:cNvSpPr>
            <a:spLocks noChangeArrowheads="1"/>
          </p:cNvSpPr>
          <p:nvPr/>
        </p:nvSpPr>
        <p:spPr bwMode="auto">
          <a:xfrm>
            <a:off x="7618412" y="1600200"/>
            <a:ext cx="1752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Classes</a:t>
            </a:r>
            <a:endParaRPr lang="bg-BG" sz="2800" b="1" dirty="0">
              <a:effectLst>
                <a:outerShdw blurRad="38100" dist="38100" dir="2700000" algn="tl">
                  <a:srgbClr val="000000">
                    <a:alpha val="43137"/>
                  </a:srgbClr>
                </a:outerShdw>
              </a:effectLst>
            </a:endParaRPr>
          </a:p>
        </p:txBody>
      </p:sp>
      <p:sp>
        <p:nvSpPr>
          <p:cNvPr id="7" name="AutoShape 20"/>
          <p:cNvSpPr>
            <a:spLocks noChangeArrowheads="1"/>
          </p:cNvSpPr>
          <p:nvPr/>
        </p:nvSpPr>
        <p:spPr bwMode="auto">
          <a:xfrm>
            <a:off x="8228012" y="3320352"/>
            <a:ext cx="2133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299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Interfaces </a:t>
            </a:r>
            <a:r>
              <a:rPr lang="en-US" dirty="0" smtClean="0"/>
              <a:t>in C# describe a prototype of group of methods (operations), properties and events</a:t>
            </a:r>
          </a:p>
          <a:p>
            <a:pPr lvl="1"/>
            <a:r>
              <a:rPr lang="en-US" dirty="0" smtClean="0">
                <a:effectLst>
                  <a:outerShdw blurRad="50800" dist="38100" algn="tr" rotWithShape="0">
                    <a:prstClr val="black">
                      <a:alpha val="40000"/>
                    </a:prstClr>
                  </a:outerShdw>
                </a:effectLst>
              </a:rPr>
              <a:t>Can be implemented by a class or structure</a:t>
            </a:r>
          </a:p>
          <a:p>
            <a:pPr lvl="1"/>
            <a:r>
              <a:rPr lang="en-US" dirty="0" smtClean="0">
                <a:effectLst>
                  <a:outerShdw blurRad="50800" dist="38100" algn="tr" rotWithShape="0">
                    <a:prstClr val="black">
                      <a:alpha val="40000"/>
                    </a:prstClr>
                  </a:outerShdw>
                </a:effectLst>
              </a:rPr>
              <a:t>Define only the signature of the methods / properties</a:t>
            </a:r>
          </a:p>
          <a:p>
            <a:pPr lvl="2"/>
            <a:r>
              <a:rPr lang="en-US" dirty="0" smtClean="0">
                <a:effectLst>
                  <a:outerShdw blurRad="50800" dist="38100" algn="tr" rotWithShape="0">
                    <a:prstClr val="black">
                      <a:alpha val="40000"/>
                    </a:prstClr>
                  </a:outerShdw>
                </a:effectLst>
              </a:rPr>
              <a:t>No concrete implementations are provided</a:t>
            </a:r>
            <a:endParaRPr lang="ru-RU" dirty="0" smtClean="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Can be used to define abstract data types</a:t>
            </a:r>
          </a:p>
          <a:p>
            <a:pPr lvl="1"/>
            <a:r>
              <a:rPr lang="en-US" dirty="0" smtClean="0">
                <a:effectLst>
                  <a:outerShdw blurRad="50800" dist="38100" algn="tr" rotWithShape="0">
                    <a:prstClr val="black">
                      <a:alpha val="40000"/>
                    </a:prstClr>
                  </a:outerShdw>
                </a:effectLst>
              </a:rPr>
              <a:t>Can be inherited (extended) by other interfaces</a:t>
            </a:r>
          </a:p>
          <a:p>
            <a:pPr lvl="1"/>
            <a:r>
              <a:rPr lang="en-US" dirty="0" smtClean="0">
                <a:effectLst>
                  <a:outerShdw blurRad="50800" dist="38100" algn="tr" rotWithShape="0">
                    <a:prstClr val="black">
                      <a:alpha val="40000"/>
                    </a:prstClr>
                  </a:outerShdw>
                </a:effectLst>
              </a:rPr>
              <a:t>Cannot be instantiated</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in C#</a:t>
            </a:r>
            <a:endParaRPr lang="en-US" dirty="0"/>
          </a:p>
        </p:txBody>
      </p:sp>
    </p:spTree>
    <p:extLst>
      <p:ext uri="{BB962C8B-B14F-4D97-AF65-F5344CB8AC3E}">
        <p14:creationId xmlns:p14="http://schemas.microsoft.com/office/powerpoint/2010/main" val="3188559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2" name="Title 1"/>
          <p:cNvSpPr>
            <a:spLocks noGrp="1"/>
          </p:cNvSpPr>
          <p:nvPr>
            <p:ph type="title"/>
          </p:nvPr>
        </p:nvSpPr>
        <p:spPr/>
        <p:txBody>
          <a:bodyPr/>
          <a:lstStyle/>
          <a:p>
            <a:r>
              <a:rPr lang="en-US" smtClean="0">
                <a:effectLst>
                  <a:outerShdw blurRad="50800" dist="38100" algn="tr" rotWithShape="0">
                    <a:prstClr val="black">
                      <a:alpha val="40000"/>
                    </a:prstClr>
                  </a:outerShdw>
                </a:effectLst>
              </a:rPr>
              <a:t>Interfaces – Example</a:t>
            </a:r>
            <a:endParaRPr lang="en-US" dirty="0"/>
          </a:p>
        </p:txBody>
      </p:sp>
      <p:sp>
        <p:nvSpPr>
          <p:cNvPr id="21506" name="Rectangle 2"/>
          <p:cNvSpPr>
            <a:spLocks noChangeArrowheads="1"/>
          </p:cNvSpPr>
          <p:nvPr/>
        </p:nvSpPr>
        <p:spPr bwMode="auto">
          <a:xfrm>
            <a:off x="760413" y="1066800"/>
            <a:ext cx="10668000"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IShape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SetPosition(int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Move(int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IResizable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ResizeByX(int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ResizeByY(int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64370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3" name="Content Placeholder 2"/>
          <p:cNvSpPr>
            <a:spLocks noGrp="1"/>
          </p:cNvSpPr>
          <p:nvPr>
            <p:ph idx="1"/>
          </p:nvPr>
        </p:nvSpPr>
        <p:spPr/>
        <p:txBody>
          <a:bodyPr/>
          <a:lstStyle/>
          <a:p>
            <a:r>
              <a:rPr lang="en-US" dirty="0" smtClean="0">
                <a:effectLst>
                  <a:outerShdw blurRad="50800" dist="38100" algn="tr" rotWithShape="0">
                    <a:prstClr val="black">
                      <a:alpha val="40000"/>
                    </a:prstClr>
                  </a:outerShdw>
                </a:effectLst>
              </a:rPr>
              <a:t>Classes and structures can implement (support) one or several interfaces</a:t>
            </a: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Implementer classes must </a:t>
            </a:r>
            <a:r>
              <a:rPr lang="en-US" dirty="0" smtClean="0">
                <a:solidFill>
                  <a:schemeClr val="tx2">
                    <a:lumMod val="75000"/>
                  </a:schemeClr>
                </a:solidFill>
                <a:effectLst>
                  <a:outerShdw blurRad="50800" dist="38100" algn="tr" rotWithShape="0">
                    <a:prstClr val="black">
                      <a:alpha val="40000"/>
                    </a:prstClr>
                  </a:outerShdw>
                </a:effectLst>
              </a:rPr>
              <a:t>implement all</a:t>
            </a:r>
            <a:r>
              <a:rPr lang="en-US" dirty="0" smtClean="0">
                <a:effectLst>
                  <a:outerShdw blurRad="50800" dist="38100" algn="tr" rotWithShape="0">
                    <a:prstClr val="black">
                      <a:alpha val="40000"/>
                    </a:prstClr>
                  </a:outerShdw>
                </a:effectLst>
              </a:rPr>
              <a:t> interface methods </a:t>
            </a:r>
            <a:endParaRPr lang="en-US" dirty="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Or should be declared </a:t>
            </a:r>
            <a:r>
              <a:rPr lang="en-US" b="1" dirty="0" smtClean="0">
                <a:solidFill>
                  <a:schemeClr val="tx2">
                    <a:lumMod val="75000"/>
                  </a:schemeClr>
                </a:solidFill>
                <a:effectLst>
                  <a:outerShdw blurRad="38100" dist="38100" dir="2700000" algn="tl">
                    <a:srgbClr val="000000"/>
                  </a:outerShdw>
                </a:effectLst>
                <a:latin typeface="Consolas" pitchFamily="49" charset="0"/>
              </a:rPr>
              <a:t>abstract</a:t>
            </a:r>
            <a:endParaRPr lang="ru-RU" b="1" dirty="0" smtClean="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a:t>
            </a:r>
            <a:endParaRPr lang="en-US" dirty="0"/>
          </a:p>
        </p:txBody>
      </p:sp>
      <p:sp>
        <p:nvSpPr>
          <p:cNvPr id="5" name="Rectangle 2"/>
          <p:cNvSpPr>
            <a:spLocks noChangeArrowheads="1"/>
          </p:cNvSpPr>
          <p:nvPr/>
        </p:nvSpPr>
        <p:spPr bwMode="auto">
          <a:xfrm>
            <a:off x="914162" y="2483584"/>
            <a:ext cx="10360501"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IShape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CalculateSurface()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67844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 (2)</a:t>
            </a:r>
            <a:endParaRPr lang="en-US" dirty="0"/>
          </a:p>
        </p:txBody>
      </p:sp>
      <p:sp>
        <p:nvSpPr>
          <p:cNvPr id="22530" name="Rectangle 2"/>
          <p:cNvSpPr>
            <a:spLocks noChangeArrowheads="1"/>
          </p:cNvSpPr>
          <p:nvPr/>
        </p:nvSpPr>
        <p:spPr bwMode="auto">
          <a:xfrm>
            <a:off x="914163" y="990600"/>
            <a:ext cx="10265275" cy="5509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IShape,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 width, 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x, int y) // IShape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CalculateSurface() // IShape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deltaX, int deltaY) //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deltaX;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deltaY;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1926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grayscl/>
            <a:lum contrast="-10000"/>
            <a:extLst>
              <a:ext uri="{28A0092B-C50C-407E-A947-70E740481C1C}">
                <a14:useLocalDpi xmlns:a14="http://schemas.microsoft.com/office/drawing/2010/main"/>
              </a:ext>
            </a:extLst>
          </a:blip>
          <a:srcRect/>
          <a:stretch>
            <a:fillRect/>
          </a:stretch>
        </p:blipFill>
        <p:spPr bwMode="auto">
          <a:xfrm>
            <a:off x="2993284" y="1295400"/>
            <a:ext cx="5844328" cy="3288290"/>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34376"/>
            <a:ext cx="8938472" cy="820600"/>
          </a:xfrm>
        </p:spPr>
        <p:txBody>
          <a:bodyPr>
            <a:normAutofit fontScale="90000"/>
          </a:bodyPr>
          <a:lstStyle/>
          <a:p>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Interfaces and Implementation</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290948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p:txBody>
          <a:bodyPr/>
          <a:lstStyle/>
          <a:p>
            <a:r>
              <a:rPr lang="en-US" dirty="0" smtClean="0"/>
              <a:t>Interfaces in C# can define properties and events</a:t>
            </a:r>
          </a:p>
          <a:p>
            <a:pPr lvl="1"/>
            <a:r>
              <a:rPr lang="en-US" dirty="0" smtClean="0"/>
              <a:t>Not just methods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Properties and Events</a:t>
            </a:r>
            <a:endParaRPr lang="en-US" dirty="0"/>
          </a:p>
        </p:txBody>
      </p:sp>
      <p:sp>
        <p:nvSpPr>
          <p:cNvPr id="20482" name="Rectangle 2"/>
          <p:cNvSpPr>
            <a:spLocks noChangeArrowheads="1"/>
          </p:cNvSpPr>
          <p:nvPr/>
        </p:nvSpPr>
        <p:spPr bwMode="auto">
          <a:xfrm>
            <a:off x="1065214" y="2825079"/>
            <a:ext cx="10058398"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IPerson</a:t>
            </a: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DateTime DateOfBirth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get; set; }</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Age</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get; }</a:t>
            </a: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ZodiacSign ZodiacSign { get;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event EventHandler Changed;</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295521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idx="1"/>
          </p:nvPr>
        </p:nvSpPr>
        <p:spPr>
          <a:prstGeom prst="rect">
            <a:avLst/>
          </a:prstGeom>
        </p:spPr>
        <p:txBody>
          <a:bodyPr>
            <a:normAutofit/>
          </a:bodyPr>
          <a:lstStyle/>
          <a:p>
            <a:r>
              <a:rPr lang="en-US" dirty="0">
                <a:solidFill>
                  <a:schemeClr val="tx2">
                    <a:lumMod val="75000"/>
                  </a:schemeClr>
                </a:solidFill>
              </a:rPr>
              <a:t>Abstract classes </a:t>
            </a:r>
            <a:r>
              <a:rPr lang="en-US" dirty="0"/>
              <a:t>are </a:t>
            </a:r>
            <a:r>
              <a:rPr lang="en-US" dirty="0" smtClean="0"/>
              <a:t>partially defined classes</a:t>
            </a:r>
          </a:p>
          <a:p>
            <a:pPr lvl="1"/>
            <a:r>
              <a:rPr lang="en-GB" dirty="0"/>
              <a:t>Represent some </a:t>
            </a:r>
            <a:r>
              <a:rPr lang="en-GB" dirty="0">
                <a:solidFill>
                  <a:schemeClr val="tx2">
                    <a:lumMod val="75000"/>
                  </a:schemeClr>
                </a:solidFill>
              </a:rPr>
              <a:t>abstraction</a:t>
            </a:r>
            <a:r>
              <a:rPr lang="en-GB" dirty="0"/>
              <a:t>, not particular class</a:t>
            </a:r>
          </a:p>
          <a:p>
            <a:pPr lvl="1"/>
            <a:r>
              <a:rPr lang="en-GB" dirty="0" smtClean="0"/>
              <a:t>Mix between class and interface</a:t>
            </a:r>
          </a:p>
          <a:p>
            <a:pPr lvl="2"/>
            <a:r>
              <a:rPr lang="en-GB" dirty="0" smtClean="0"/>
              <a:t>Can be partially implemented or fully unimplemented</a:t>
            </a:r>
            <a:endParaRPr lang="en-GB" dirty="0"/>
          </a:p>
          <a:p>
            <a:pPr lvl="1"/>
            <a:r>
              <a:rPr lang="en-GB" dirty="0" smtClean="0"/>
              <a:t>Not </a:t>
            </a:r>
            <a:r>
              <a:rPr lang="en-GB" dirty="0"/>
              <a:t>implemented methods are </a:t>
            </a:r>
            <a:r>
              <a:rPr lang="en-GB" dirty="0" smtClean="0"/>
              <a:t>declared as </a:t>
            </a:r>
            <a:r>
              <a:rPr lang="en-US" b="1" dirty="0" smtClean="0">
                <a:solidFill>
                  <a:schemeClr val="tx2">
                    <a:lumMod val="75000"/>
                  </a:schemeClr>
                </a:solidFill>
                <a:latin typeface="Consolas" pitchFamily="49" charset="0"/>
                <a:cs typeface="Consolas" pitchFamily="49" charset="0"/>
              </a:rPr>
              <a:t>abstract</a:t>
            </a:r>
          </a:p>
          <a:p>
            <a:r>
              <a:rPr lang="en-US" dirty="0" smtClean="0"/>
              <a:t>Abstract classes cannot be </a:t>
            </a:r>
            <a:r>
              <a:rPr lang="en-GB" dirty="0"/>
              <a:t>directly </a:t>
            </a:r>
            <a:r>
              <a:rPr lang="en-GB" dirty="0" smtClean="0"/>
              <a:t>instantiated</a:t>
            </a:r>
          </a:p>
          <a:p>
            <a:r>
              <a:rPr lang="en-GB" dirty="0" smtClean="0"/>
              <a:t>Child </a:t>
            </a:r>
            <a:r>
              <a:rPr lang="en-GB" dirty="0"/>
              <a:t>classes should implement </a:t>
            </a:r>
            <a:r>
              <a:rPr lang="en-GB" dirty="0" smtClean="0"/>
              <a:t>all abstract methods</a:t>
            </a:r>
          </a:p>
          <a:p>
            <a:pPr lvl="1"/>
            <a:r>
              <a:rPr lang="en-GB" dirty="0" smtClean="0"/>
              <a:t>Or should be declared as </a:t>
            </a:r>
            <a:r>
              <a:rPr lang="en-US" b="1" dirty="0" smtClean="0">
                <a:solidFill>
                  <a:schemeClr val="tx2">
                    <a:lumMod val="75000"/>
                  </a:schemeClr>
                </a:solidFill>
                <a:latin typeface="Consolas" panose="020B0609020204030204" pitchFamily="49" charset="0"/>
                <a:cs typeface="Consolas" panose="020B0609020204030204" pitchFamily="49" charset="0"/>
              </a:rPr>
              <a:t>abstract</a:t>
            </a:r>
            <a:r>
              <a:rPr lang="en-GB" dirty="0">
                <a:solidFill>
                  <a:schemeClr val="tx2">
                    <a:lumMod val="75000"/>
                  </a:schemeClr>
                </a:solidFill>
              </a:rPr>
              <a:t> </a:t>
            </a:r>
            <a:r>
              <a:rPr lang="en-GB" dirty="0" smtClean="0"/>
              <a:t>as well</a:t>
            </a:r>
            <a:endParaRPr lang="en-US" dirty="0"/>
          </a:p>
        </p:txBody>
      </p:sp>
      <p:sp>
        <p:nvSpPr>
          <p:cNvPr id="7874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a:t>
            </a:r>
            <a:r>
              <a:rPr lang="en-US" sz="4000" dirty="0" smtClean="0"/>
              <a:t>Classes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38</a:t>
            </a:fld>
            <a:endParaRPr lang="en-US" dirty="0"/>
          </a:p>
        </p:txBody>
      </p:sp>
    </p:spTree>
    <p:extLst>
      <p:ext uri="{BB962C8B-B14F-4D97-AF65-F5344CB8AC3E}">
        <p14:creationId xmlns:p14="http://schemas.microsoft.com/office/powerpoint/2010/main" val="134298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effectLst>
                  <a:outerShdw blurRad="38100" dist="38100" dir="2700000" algn="tl">
                    <a:srgbClr val="000000"/>
                  </a:outerShdw>
                </a:effectLst>
              </a:rPr>
              <a:t>Abstract</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solidFill>
                  <a:schemeClr val="tx2">
                    <a:lumMod val="75000"/>
                  </a:schemeClr>
                </a:solidFill>
                <a:effectLst>
                  <a:outerShdw blurRad="38100" dist="38100" dir="2700000" algn="tl">
                    <a:srgbClr val="000000"/>
                  </a:outerShdw>
                </a:effectLst>
              </a:rPr>
              <a:t>methods</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are empty methods without implementation</a:t>
            </a:r>
          </a:p>
          <a:p>
            <a:pPr lvl="1"/>
            <a:r>
              <a:rPr lang="en-US" dirty="0" smtClean="0">
                <a:effectLst>
                  <a:outerShdw blurRad="50800" dist="38100" algn="tr" rotWithShape="0">
                    <a:prstClr val="black">
                      <a:alpha val="40000"/>
                    </a:prstClr>
                  </a:outerShdw>
                </a:effectLst>
              </a:rPr>
              <a:t>The implementation is intentionally left for the descendent classes</a:t>
            </a:r>
          </a:p>
          <a:p>
            <a:r>
              <a:rPr lang="en-US" dirty="0" smtClean="0">
                <a:effectLst>
                  <a:outerShdw blurRad="50800" dist="38100" algn="tr" rotWithShape="0">
                    <a:prstClr val="black">
                      <a:alpha val="40000"/>
                    </a:prstClr>
                  </a:outerShdw>
                </a:effectLst>
              </a:rPr>
              <a:t>When a class contains at least one abstract method, it should be defined as </a:t>
            </a: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abstract</a:t>
            </a:r>
          </a:p>
          <a:p>
            <a:r>
              <a:rPr lang="en-US" dirty="0">
                <a:effectLst>
                  <a:outerShdw blurRad="50800" dist="38100" algn="tr" rotWithShape="0">
                    <a:prstClr val="black">
                      <a:alpha val="40000"/>
                    </a:prstClr>
                  </a:outerShdw>
                </a:effectLst>
              </a:rPr>
              <a:t>Abstract classes model </a:t>
            </a:r>
            <a:r>
              <a:rPr lang="en-US" dirty="0" smtClean="0">
                <a:effectLst>
                  <a:outerShdw blurRad="50800" dist="38100" algn="tr" rotWithShape="0">
                    <a:prstClr val="black">
                      <a:alpha val="40000"/>
                    </a:prstClr>
                  </a:outerShdw>
                </a:effectLst>
              </a:rPr>
              <a:t>abstract concepts</a:t>
            </a:r>
          </a:p>
          <a:p>
            <a:pPr lvl="1"/>
            <a:r>
              <a:rPr lang="en-US" dirty="0" smtClean="0">
                <a:effectLst>
                  <a:outerShdw blurRad="50800" dist="38100" algn="tr" rotWithShape="0">
                    <a:prstClr val="black">
                      <a:alpha val="40000"/>
                    </a:prstClr>
                  </a:outerShdw>
                </a:effectLst>
              </a:rPr>
              <a:t>E.g. person, object, item, movable object</a:t>
            </a:r>
          </a:p>
          <a:p>
            <a:r>
              <a:rPr lang="en-US" dirty="0" smtClean="0">
                <a:effectLst>
                  <a:outerShdw blurRad="50800" dist="38100" algn="tr" rotWithShape="0">
                    <a:prstClr val="black">
                      <a:alpha val="40000"/>
                    </a:prstClr>
                  </a:outerShdw>
                </a:effectLst>
              </a:rPr>
              <a:t>Concrete classes model concrete objects</a:t>
            </a:r>
          </a:p>
          <a:p>
            <a:pPr lvl="1"/>
            <a:r>
              <a:rPr lang="en-US" dirty="0" smtClean="0">
                <a:effectLst>
                  <a:outerShdw blurRad="50800" dist="38100" algn="tr" rotWithShape="0">
                    <a:prstClr val="black">
                      <a:alpha val="40000"/>
                    </a:prstClr>
                  </a:outerShdw>
                </a:effectLst>
              </a:rPr>
              <a:t>E.g. dog, cat, frog, kitten</a:t>
            </a:r>
            <a:endParaRPr lang="en-US" dirty="0">
              <a:effectLst>
                <a:outerShdw blurRad="50800" dist="38100" algn="tr" rotWithShape="0">
                  <a:prstClr val="black">
                    <a:alpha val="40000"/>
                  </a:prstClr>
                </a:outerShdw>
              </a:effectLst>
            </a:endParaRPr>
          </a:p>
          <a:p>
            <a:endParaRPr lang="en-US" sz="2800" dirty="0" smtClean="0">
              <a:solidFill>
                <a:schemeClr val="accent5">
                  <a:lumMod val="20000"/>
                  <a:lumOff val="80000"/>
                </a:schemeClr>
              </a:solidFill>
              <a:effectLst>
                <a:outerShdw blurRad="38100" dist="38100" dir="2700000" algn="tl">
                  <a:srgbClr val="000000"/>
                </a:outerShdw>
              </a:effectLst>
              <a:latin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(2)</a:t>
            </a:r>
            <a:endParaRPr lang="en-US" dirty="0"/>
          </a:p>
        </p:txBody>
      </p:sp>
    </p:spTree>
    <p:extLst>
      <p:ext uri="{BB962C8B-B14F-4D97-AF65-F5344CB8AC3E}">
        <p14:creationId xmlns:p14="http://schemas.microsoft.com/office/powerpoint/2010/main" val="6247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99340" y="5562600"/>
            <a:ext cx="8938472" cy="730969"/>
          </a:xfrm>
          <a:prstGeom prst="rect">
            <a:avLst/>
          </a:prstGeom>
          <a:effectLst/>
        </p:spPr>
        <p:txBody>
          <a:bodyPr wrap="square" lIns="0" tIns="0" rIns="0" bIns="0" anchor="b">
            <a:spAutoFit/>
          </a:bodyPr>
          <a:lstStyle/>
          <a:p>
            <a:pPr>
              <a:lnSpc>
                <a:spcPct val="95000"/>
              </a:lnSpc>
            </a:pPr>
            <a:r>
              <a:rPr lang="en-US" sz="5000" dirty="0" smtClean="0"/>
              <a:t>Fundamental Principles of OOP</a:t>
            </a:r>
            <a:endParaRPr lang="en-US" sz="5000" dirty="0"/>
          </a:p>
        </p:txBody>
      </p:sp>
      <p:grpSp>
        <p:nvGrpSpPr>
          <p:cNvPr id="2" name="Group 1"/>
          <p:cNvGrpSpPr/>
          <p:nvPr/>
        </p:nvGrpSpPr>
        <p:grpSpPr>
          <a:xfrm>
            <a:off x="5392382" y="914400"/>
            <a:ext cx="4359630" cy="2217816"/>
            <a:chOff x="5849582" y="1287384"/>
            <a:chExt cx="4359630" cy="2217816"/>
          </a:xfrm>
        </p:grpSpPr>
        <p:pic>
          <p:nvPicPr>
            <p:cNvPr id="1026" name="Picture 2" descr="http://www.stonybrook.edu/research/images/orc/princip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582" y="1287384"/>
              <a:ext cx="4359630" cy="2217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790915">
              <a:off x="6713536" y="2584130"/>
              <a:ext cx="2902373" cy="418873"/>
            </a:xfrm>
            <a:prstGeom prst="rect">
              <a:avLst/>
            </a:prstGeom>
            <a:noFill/>
          </p:spPr>
          <p:txBody>
            <a:bodyPr wrap="none" rtlCol="0">
              <a:prstTxWarp prst="textChevronInverted">
                <a:avLst/>
              </a:prstTxWarp>
              <a:spAutoFit/>
            </a:bodyPr>
            <a:lstStyle/>
            <a:p>
              <a:r>
                <a:rPr lang="en-US" sz="28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rPr>
                <a:t>Object-Oriented</a:t>
              </a:r>
              <a:endParaRPr lang="en-US" sz="28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endParaRP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7412" y="3352800"/>
            <a:ext cx="2371091" cy="1552978"/>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pic>
        <p:nvPicPr>
          <p:cNvPr id="4" name="Picture 1"/>
          <p:cNvPicPr>
            <a:picLocks noChangeAspect="1" noChangeArrowheads="1"/>
          </p:cNvPicPr>
          <p:nvPr/>
        </p:nvPicPr>
        <p:blipFill>
          <a:blip r:embed="rId5" cstate="email">
            <a:lum bright="20000" contrast="20000"/>
            <a:extLst>
              <a:ext uri="{28A0092B-C50C-407E-A947-70E740481C1C}">
                <a14:useLocalDpi xmlns:a14="http://schemas.microsoft.com/office/drawing/2010/main"/>
              </a:ext>
            </a:extLst>
          </a:blip>
          <a:srcRect/>
          <a:stretch>
            <a:fillRect/>
          </a:stretch>
        </p:blipFill>
        <p:spPr bwMode="auto">
          <a:xfrm>
            <a:off x="1277582" y="2743200"/>
            <a:ext cx="4911048" cy="2359196"/>
          </a:xfrm>
          <a:prstGeom prst="roundRect">
            <a:avLst>
              <a:gd name="adj" fmla="val 4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9963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75522"/>
            <a:ext cx="10362617"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MovableShape : IShape,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abstract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6121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3" name="Content Placeholder 2"/>
          <p:cNvSpPr>
            <a:spLocks noGrp="1"/>
          </p:cNvSpPr>
          <p:nvPr>
            <p:ph idx="1"/>
          </p:nvPr>
        </p:nvSpPr>
        <p:spPr/>
        <p:txBody>
          <a:bodyPr/>
          <a:lstStyle/>
          <a:p>
            <a:pPr>
              <a:lnSpc>
                <a:spcPct val="110000"/>
              </a:lnSpc>
            </a:pPr>
            <a:r>
              <a:rPr lang="en-US" dirty="0" smtClean="0"/>
              <a:t>C# </a:t>
            </a:r>
            <a:r>
              <a:rPr lang="en-US" dirty="0" smtClean="0">
                <a:solidFill>
                  <a:schemeClr val="tx2">
                    <a:lumMod val="75000"/>
                  </a:schemeClr>
                </a:solidFill>
              </a:rPr>
              <a:t>interfaces </a:t>
            </a:r>
            <a:r>
              <a:rPr lang="en-US" dirty="0" smtClean="0"/>
              <a:t>are like </a:t>
            </a:r>
            <a:r>
              <a:rPr lang="en-US" dirty="0" smtClean="0">
                <a:solidFill>
                  <a:schemeClr val="tx2">
                    <a:lumMod val="75000"/>
                  </a:schemeClr>
                </a:solidFill>
              </a:rPr>
              <a:t>purely abstract classes</a:t>
            </a:r>
            <a:r>
              <a:rPr lang="en-US" dirty="0" smtClean="0"/>
              <a:t>, but:</a:t>
            </a:r>
            <a:endParaRPr lang="ru-RU" dirty="0" smtClean="0"/>
          </a:p>
          <a:p>
            <a:pPr lvl="1">
              <a:lnSpc>
                <a:spcPct val="110000"/>
              </a:lnSpc>
            </a:pPr>
            <a:r>
              <a:rPr lang="en-US" dirty="0" smtClean="0"/>
              <a:t>Interfaces cannot hold methods with implementation</a:t>
            </a:r>
          </a:p>
          <a:p>
            <a:pPr lvl="2">
              <a:lnSpc>
                <a:spcPct val="110000"/>
              </a:lnSpc>
            </a:pPr>
            <a:r>
              <a:rPr lang="en-US" dirty="0" smtClean="0"/>
              <a:t>All interface methods are abstract</a:t>
            </a:r>
          </a:p>
          <a:p>
            <a:pPr lvl="1">
              <a:lnSpc>
                <a:spcPct val="110000"/>
              </a:lnSpc>
            </a:pPr>
            <a:r>
              <a:rPr lang="en-US" dirty="0" smtClean="0"/>
              <a:t>Interface members do not have scope modifiers</a:t>
            </a:r>
          </a:p>
          <a:p>
            <a:pPr lvl="2">
              <a:lnSpc>
                <a:spcPct val="110000"/>
              </a:lnSpc>
            </a:pPr>
            <a:r>
              <a:rPr lang="en-US" dirty="0" smtClean="0"/>
              <a:t>Their scope is assumed public</a:t>
            </a:r>
          </a:p>
          <a:p>
            <a:pPr lvl="2">
              <a:lnSpc>
                <a:spcPct val="110000"/>
              </a:lnSpc>
            </a:pPr>
            <a:r>
              <a:rPr lang="en-US" dirty="0" smtClean="0"/>
              <a:t>But public </a:t>
            </a:r>
            <a:r>
              <a:rPr lang="en-US" dirty="0"/>
              <a:t>is not specified </a:t>
            </a:r>
            <a:r>
              <a:rPr lang="en-US" dirty="0" smtClean="0"/>
              <a:t>explicitly</a:t>
            </a:r>
            <a:endParaRPr lang="ru-RU" dirty="0" smtClean="0"/>
          </a:p>
          <a:p>
            <a:pPr lvl="1">
              <a:lnSpc>
                <a:spcPct val="110000"/>
              </a:lnSpc>
            </a:pPr>
            <a:r>
              <a:rPr lang="en-US" dirty="0" smtClean="0"/>
              <a:t>Cannot define fields, constants, inner types and constructors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vs. Abstract Classes</a:t>
            </a:r>
            <a:endParaRPr lang="en-US" dirty="0"/>
          </a:p>
        </p:txBody>
      </p:sp>
    </p:spTree>
    <p:extLst>
      <p:ext uri="{BB962C8B-B14F-4D97-AF65-F5344CB8AC3E}">
        <p14:creationId xmlns:p14="http://schemas.microsoft.com/office/powerpoint/2010/main" val="1277481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66800"/>
            <a:ext cx="10362617"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Animal : IComparable&lt;Animal&gt;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methods</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string 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int Speed { get;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Non-abstract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string ToString()</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 am " + this.GetName();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Interface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CompareTo(Animal other)</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this.Speed.CompareTo(other.Speed);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2283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 (2)</a:t>
            </a:r>
            <a:endParaRPr lang="en-US" dirty="0"/>
          </a:p>
        </p:txBody>
      </p:sp>
      <p:sp>
        <p:nvSpPr>
          <p:cNvPr id="19458" name="Rectangle 2"/>
          <p:cNvSpPr>
            <a:spLocks noChangeArrowheads="1"/>
          </p:cNvSpPr>
          <p:nvPr/>
        </p:nvSpPr>
        <p:spPr bwMode="auto">
          <a:xfrm>
            <a:off x="912047" y="1450062"/>
            <a:ext cx="10362617"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Turtle : 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Speed { get { return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1</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return "turtle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int Speed { get {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100;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242764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69484" y="1285853"/>
            <a:ext cx="5691928" cy="3202544"/>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00600"/>
            <a:ext cx="8938472" cy="820600"/>
          </a:xfrm>
        </p:spPr>
        <p:txBody>
          <a:bodyPr/>
          <a:lstStyle/>
          <a:p>
            <a:r>
              <a:rPr lang="en-US" dirty="0" smtClean="0">
                <a:effectLst>
                  <a:outerShdw blurRad="50800" dist="38100" algn="tr" rotWithShape="0">
                    <a:prstClr val="black">
                      <a:alpha val="40000"/>
                    </a:prstClr>
                  </a:outerShdw>
                </a:effectLst>
              </a:rPr>
              <a:t>Abstract Classes</a:t>
            </a:r>
            <a:endParaRPr lang="en-US" dirty="0"/>
          </a:p>
        </p:txBody>
      </p:sp>
      <p:sp>
        <p:nvSpPr>
          <p:cNvPr id="3" name="Subtitle 2"/>
          <p:cNvSpPr>
            <a:spLocks noGrp="1"/>
          </p:cNvSpPr>
          <p:nvPr>
            <p:ph type="body" idx="1"/>
          </p:nvPr>
        </p:nvSpPr>
        <p:spPr>
          <a:xfrm>
            <a:off x="1446212" y="5602568"/>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156617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1"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 Data Types </a:t>
            </a:r>
            <a:r>
              <a:rPr lang="en-US" dirty="0">
                <a:latin typeface="+mn-lt"/>
                <a:ea typeface="+mn-ea"/>
                <a:cs typeface="+mn-cs"/>
              </a:rPr>
              <a:t>(ADT) are data </a:t>
            </a:r>
            <a:r>
              <a:rPr lang="en-US" dirty="0" smtClean="0">
                <a:latin typeface="+mn-lt"/>
                <a:ea typeface="+mn-ea"/>
                <a:cs typeface="+mn-cs"/>
              </a:rPr>
              <a:t>types </a:t>
            </a:r>
            <a:r>
              <a:rPr lang="en-US" dirty="0">
                <a:latin typeface="+mn-lt"/>
                <a:ea typeface="+mn-ea"/>
                <a:cs typeface="+mn-cs"/>
              </a:rPr>
              <a:t>defined by </a:t>
            </a:r>
            <a:r>
              <a:rPr lang="en-US" dirty="0" smtClean="0">
                <a:latin typeface="+mn-lt"/>
                <a:ea typeface="+mn-ea"/>
                <a:cs typeface="+mn-cs"/>
              </a:rPr>
              <a:t>a </a:t>
            </a:r>
            <a:r>
              <a:rPr lang="en-US" dirty="0">
                <a:latin typeface="+mn-lt"/>
                <a:ea typeface="+mn-ea"/>
                <a:cs typeface="+mn-cs"/>
              </a:rPr>
              <a:t>set of </a:t>
            </a:r>
            <a:r>
              <a:rPr lang="en-US" dirty="0" smtClean="0">
                <a:latin typeface="+mn-lt"/>
                <a:ea typeface="+mn-ea"/>
                <a:cs typeface="+mn-cs"/>
              </a:rPr>
              <a:t>operations (as interface)</a:t>
            </a:r>
            <a:endParaRPr lang="en-US" dirty="0">
              <a:latin typeface="+mn-lt"/>
              <a:ea typeface="+mn-ea"/>
              <a:cs typeface="+mn-cs"/>
            </a:endParaRPr>
          </a:p>
          <a:p>
            <a:pPr>
              <a:lnSpc>
                <a:spcPct val="100000"/>
              </a:lnSpc>
              <a:defRPr/>
            </a:pPr>
            <a:r>
              <a:rPr lang="en-US" dirty="0" smtClean="0">
                <a:latin typeface="+mn-lt"/>
                <a:ea typeface="+mn-ea"/>
                <a:cs typeface="+mn-cs"/>
              </a:rPr>
              <a:t>Examples:</a:t>
            </a:r>
          </a:p>
          <a:p>
            <a:pPr lvl="1">
              <a:lnSpc>
                <a:spcPct val="100000"/>
              </a:lnSpc>
              <a:defRPr/>
            </a:pPr>
            <a:r>
              <a:rPr lang="en-US" b="1" noProof="1" smtClean="0">
                <a:solidFill>
                  <a:schemeClr val="tx2">
                    <a:lumMod val="75000"/>
                  </a:schemeClr>
                </a:solidFill>
                <a:latin typeface="Consolas" panose="020B0609020204030204" pitchFamily="49" charset="0"/>
                <a:cs typeface="Consolas" panose="020B0609020204030204" pitchFamily="49" charset="0"/>
              </a:rPr>
              <a:t>IList&lt;T&gt;</a:t>
            </a:r>
            <a:r>
              <a:rPr lang="en-US" dirty="0" smtClean="0">
                <a:latin typeface="+mn-lt"/>
                <a:ea typeface="+mn-ea"/>
                <a:cs typeface="+mn-cs"/>
              </a:rPr>
              <a:t> in .NET</a:t>
            </a:r>
          </a:p>
          <a:p>
            <a:pPr lvl="1">
              <a:lnSpc>
                <a:spcPct val="100000"/>
              </a:lnSpc>
              <a:defRPr/>
            </a:pPr>
            <a:r>
              <a:rPr lang="en-US" b="1" dirty="0" smtClean="0">
                <a:solidFill>
                  <a:schemeClr val="tx2">
                    <a:lumMod val="75000"/>
                  </a:schemeClr>
                </a:solidFill>
                <a:latin typeface="Consolas" panose="020B0609020204030204" pitchFamily="49" charset="0"/>
                <a:cs typeface="Consolas" panose="020B0609020204030204" pitchFamily="49" charset="0"/>
              </a:rPr>
              <a:t>List&lt;E&gt;</a:t>
            </a:r>
            <a:r>
              <a:rPr lang="en-US" dirty="0" smtClean="0"/>
              <a:t> in Java</a:t>
            </a:r>
          </a:p>
        </p:txBody>
      </p:sp>
      <p:sp>
        <p:nvSpPr>
          <p:cNvPr id="805890"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Data Types</a:t>
            </a:r>
            <a:endParaRPr lang="bg-BG" sz="4000" dirty="0"/>
          </a:p>
        </p:txBody>
      </p:sp>
      <p:grpSp>
        <p:nvGrpSpPr>
          <p:cNvPr id="2" name="Group 7"/>
          <p:cNvGrpSpPr>
            <a:grpSpLocks noChangeAspect="1"/>
          </p:cNvGrpSpPr>
          <p:nvPr/>
        </p:nvGrpSpPr>
        <p:grpSpPr bwMode="auto">
          <a:xfrm>
            <a:off x="5484812" y="2514151"/>
            <a:ext cx="5504017" cy="3353249"/>
            <a:chOff x="1613" y="2088"/>
            <a:chExt cx="2601" cy="1873"/>
          </a:xfrm>
        </p:grpSpPr>
        <p:sp>
          <p:nvSpPr>
            <p:cNvPr id="5130" name="Rectangle 10"/>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LinkedList&lt;T&gt;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33" name="Rectangle 13"/>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p>
          </p:txBody>
        </p:sp>
        <p:sp>
          <p:nvSpPr>
            <p:cNvPr id="5138" name="Rectangle 18"/>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0" name="Line 20"/>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1" name="Freeform 21"/>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5" name="Rectangle 25"/>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6" name="Line 26"/>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7" name="Freeform 27"/>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4" name="Slide Number Placeholder 3"/>
          <p:cNvSpPr>
            <a:spLocks noGrp="1"/>
          </p:cNvSpPr>
          <p:nvPr>
            <p:ph type="sldNum" sz="quarter" idx="4"/>
          </p:nvPr>
        </p:nvSpPr>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57140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01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47</a:t>
            </a:fld>
            <a:endParaRPr lang="en-US" dirty="0"/>
          </a:p>
        </p:txBody>
      </p:sp>
      <p:sp>
        <p:nvSpPr>
          <p:cNvPr id="3" name="Content Placeholder 2"/>
          <p:cNvSpPr>
            <a:spLocks noGrp="1"/>
          </p:cNvSpPr>
          <p:nvPr>
            <p:ph idx="1"/>
          </p:nvPr>
        </p:nvSpPr>
        <p:spPr/>
        <p:txBody>
          <a:bodyPr/>
          <a:lstStyle/>
          <a:p>
            <a:pPr>
              <a:lnSpc>
                <a:spcPct val="110000"/>
              </a:lnSpc>
            </a:pPr>
            <a:r>
              <a:rPr lang="en-US" dirty="0" smtClean="0"/>
              <a:t>Using inheritance we can create inheritance hierarchies</a:t>
            </a:r>
          </a:p>
          <a:p>
            <a:pPr lvl="1">
              <a:lnSpc>
                <a:spcPct val="110000"/>
              </a:lnSpc>
            </a:pPr>
            <a:r>
              <a:rPr lang="en-US" dirty="0" smtClean="0"/>
              <a:t>Easily represented by UML class diagrams</a:t>
            </a:r>
          </a:p>
          <a:p>
            <a:pPr>
              <a:lnSpc>
                <a:spcPct val="110000"/>
              </a:lnSpc>
            </a:pPr>
            <a:r>
              <a:rPr lang="en-US" dirty="0" smtClean="0">
                <a:solidFill>
                  <a:schemeClr val="tx2">
                    <a:lumMod val="75000"/>
                  </a:schemeClr>
                </a:solidFill>
              </a:rPr>
              <a:t>UML class diagrams</a:t>
            </a:r>
          </a:p>
          <a:p>
            <a:pPr lvl="1">
              <a:lnSpc>
                <a:spcPct val="110000"/>
              </a:lnSpc>
            </a:pPr>
            <a:r>
              <a:rPr lang="en-US" dirty="0" smtClean="0"/>
              <a:t>Classes are represented by rectangles</a:t>
            </a:r>
          </a:p>
          <a:p>
            <a:pPr lvl="2">
              <a:lnSpc>
                <a:spcPct val="110000"/>
              </a:lnSpc>
            </a:pPr>
            <a:r>
              <a:rPr lang="en-US" dirty="0" smtClean="0"/>
              <a:t>Holding their methods and data</a:t>
            </a:r>
          </a:p>
          <a:p>
            <a:pPr lvl="1">
              <a:lnSpc>
                <a:spcPct val="110000"/>
              </a:lnSpc>
            </a:pPr>
            <a:r>
              <a:rPr lang="en-US" dirty="0" smtClean="0"/>
              <a:t>Relations between classes are shown as arrows</a:t>
            </a:r>
          </a:p>
          <a:p>
            <a:pPr lvl="2">
              <a:lnSpc>
                <a:spcPct val="110000"/>
              </a:lnSpc>
            </a:pPr>
            <a:r>
              <a:rPr lang="en-US" dirty="0" smtClean="0"/>
              <a:t>Closed triangle arrow means inheritance</a:t>
            </a:r>
          </a:p>
          <a:p>
            <a:pPr lvl="2">
              <a:lnSpc>
                <a:spcPct val="110000"/>
              </a:lnSpc>
            </a:pPr>
            <a:r>
              <a:rPr lang="en-US" dirty="0" smtClean="0"/>
              <a:t>Other arrows mean some kind of associations</a:t>
            </a:r>
            <a:endParaRPr lang="en-US" dirty="0"/>
          </a:p>
        </p:txBody>
      </p:sp>
      <p:sp>
        <p:nvSpPr>
          <p:cNvPr id="2" name="Title 1"/>
          <p:cNvSpPr>
            <a:spLocks noGrp="1"/>
          </p:cNvSpPr>
          <p:nvPr>
            <p:ph type="title"/>
          </p:nvPr>
        </p:nvSpPr>
        <p:spPr/>
        <p:txBody>
          <a:bodyPr/>
          <a:lstStyle/>
          <a:p>
            <a:r>
              <a:rPr lang="en-US" dirty="0" smtClean="0"/>
              <a:t>Inheritance Hierarchies</a:t>
            </a:r>
            <a:endParaRPr lang="en-US" dirty="0"/>
          </a:p>
        </p:txBody>
      </p:sp>
      <p:pic>
        <p:nvPicPr>
          <p:cNvPr id="7" name="Picture 6"/>
          <p:cNvPicPr>
            <a:picLocks noChangeAspect="1"/>
          </p:cNvPicPr>
          <p:nvPr/>
        </p:nvPicPr>
        <p:blipFill>
          <a:blip r:embed="rId2"/>
          <a:stretch>
            <a:fillRect/>
          </a:stretch>
        </p:blipFill>
        <p:spPr>
          <a:xfrm>
            <a:off x="8380412" y="2209800"/>
            <a:ext cx="3019846" cy="2210108"/>
          </a:xfrm>
          <a:prstGeom prst="roundRect">
            <a:avLst>
              <a:gd name="adj" fmla="val 3699"/>
            </a:avLst>
          </a:prstGeom>
        </p:spPr>
      </p:pic>
    </p:spTree>
    <p:extLst>
      <p:ext uri="{BB962C8B-B14F-4D97-AF65-F5344CB8AC3E}">
        <p14:creationId xmlns:p14="http://schemas.microsoft.com/office/powerpoint/2010/main" val="393001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48</a:t>
            </a:fld>
            <a:endParaRPr lang="en-US" dirty="0"/>
          </a:p>
        </p:txBody>
      </p:sp>
      <p:sp>
        <p:nvSpPr>
          <p:cNvPr id="2" name="Title 1"/>
          <p:cNvSpPr>
            <a:spLocks noGrp="1"/>
          </p:cNvSpPr>
          <p:nvPr>
            <p:ph type="title"/>
          </p:nvPr>
        </p:nvSpPr>
        <p:spPr/>
        <p:txBody>
          <a:bodyPr/>
          <a:lstStyle/>
          <a:p>
            <a:r>
              <a:rPr lang="en-US" dirty="0" smtClean="0"/>
              <a:t>UML Class Diagram – Example</a:t>
            </a:r>
            <a:endParaRPr lang="en-US" dirty="0"/>
          </a:p>
        </p:txBody>
      </p:sp>
      <p:grpSp>
        <p:nvGrpSpPr>
          <p:cNvPr id="128" name="Group 127"/>
          <p:cNvGrpSpPr/>
          <p:nvPr/>
        </p:nvGrpSpPr>
        <p:grpSpPr>
          <a:xfrm>
            <a:off x="2539338" y="1162050"/>
            <a:ext cx="7058303" cy="5327650"/>
            <a:chOff x="1905000" y="1162050"/>
            <a:chExt cx="5295106" cy="5327650"/>
          </a:xfrm>
        </p:grpSpPr>
        <p:sp>
          <p:nvSpPr>
            <p:cNvPr id="377" name="Rectangle 9"/>
            <p:cNvSpPr>
              <a:spLocks noChangeArrowheads="1"/>
            </p:cNvSpPr>
            <p:nvPr/>
          </p:nvSpPr>
          <p:spPr bwMode="auto">
            <a:xfrm>
              <a:off x="5283200" y="1703388"/>
              <a:ext cx="774700" cy="19050"/>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78" name="Freeform 10"/>
            <p:cNvSpPr>
              <a:spLocks/>
            </p:cNvSpPr>
            <p:nvPr/>
          </p:nvSpPr>
          <p:spPr bwMode="auto">
            <a:xfrm>
              <a:off x="4292600" y="2954338"/>
              <a:ext cx="88900" cy="52388"/>
            </a:xfrm>
            <a:custGeom>
              <a:avLst/>
              <a:gdLst/>
              <a:ahLst/>
              <a:cxnLst>
                <a:cxn ang="0">
                  <a:pos x="254" y="168"/>
                </a:cxn>
                <a:cxn ang="0">
                  <a:pos x="0" y="53"/>
                </a:cxn>
                <a:cxn ang="0">
                  <a:pos x="24" y="0"/>
                </a:cxn>
                <a:cxn ang="0">
                  <a:pos x="278" y="116"/>
                </a:cxn>
                <a:cxn ang="0">
                  <a:pos x="254" y="168"/>
                </a:cxn>
              </a:cxnLst>
              <a:rect l="0" t="0" r="r" b="b"/>
              <a:pathLst>
                <a:path w="278" h="168">
                  <a:moveTo>
                    <a:pt x="254" y="168"/>
                  </a:moveTo>
                  <a:lnTo>
                    <a:pt x="0" y="53"/>
                  </a:lnTo>
                  <a:lnTo>
                    <a:pt x="24" y="0"/>
                  </a:lnTo>
                  <a:lnTo>
                    <a:pt x="278" y="116"/>
                  </a:lnTo>
                  <a:lnTo>
                    <a:pt x="254" y="168"/>
                  </a:lnTo>
                  <a:close/>
                </a:path>
              </a:pathLst>
            </a:custGeom>
            <a:solidFill>
              <a:schemeClr val="accent5">
                <a:lumMod val="20000"/>
                <a:lumOff val="80000"/>
              </a:schemeClr>
            </a:solidFill>
            <a:ln w="9525">
              <a:noFill/>
              <a:round/>
              <a:headEnd/>
              <a:tailEnd/>
            </a:ln>
          </p:spPr>
          <p:txBody>
            <a:bodyPr/>
            <a:lstStyle/>
            <a:p>
              <a:endParaRPr lang="bg-BG" b="1"/>
            </a:p>
          </p:txBody>
        </p:sp>
        <p:sp>
          <p:nvSpPr>
            <p:cNvPr id="379" name="Freeform 11"/>
            <p:cNvSpPr>
              <a:spLocks/>
            </p:cNvSpPr>
            <p:nvPr/>
          </p:nvSpPr>
          <p:spPr bwMode="auto">
            <a:xfrm>
              <a:off x="4157663" y="2844800"/>
              <a:ext cx="109538" cy="88900"/>
            </a:xfrm>
            <a:custGeom>
              <a:avLst/>
              <a:gdLst/>
              <a:ahLst/>
              <a:cxnLst>
                <a:cxn ang="0">
                  <a:pos x="308" y="278"/>
                </a:cxn>
                <a:cxn ang="0">
                  <a:pos x="0" y="46"/>
                </a:cxn>
                <a:cxn ang="0">
                  <a:pos x="34" y="0"/>
                </a:cxn>
                <a:cxn ang="0">
                  <a:pos x="343" y="232"/>
                </a:cxn>
                <a:cxn ang="0">
                  <a:pos x="308" y="278"/>
                </a:cxn>
              </a:cxnLst>
              <a:rect l="0" t="0" r="r" b="b"/>
              <a:pathLst>
                <a:path w="343" h="278">
                  <a:moveTo>
                    <a:pt x="308" y="278"/>
                  </a:moveTo>
                  <a:lnTo>
                    <a:pt x="0" y="46"/>
                  </a:lnTo>
                  <a:lnTo>
                    <a:pt x="34" y="0"/>
                  </a:lnTo>
                  <a:lnTo>
                    <a:pt x="343" y="232"/>
                  </a:lnTo>
                  <a:lnTo>
                    <a:pt x="308" y="278"/>
                  </a:lnTo>
                  <a:close/>
                </a:path>
              </a:pathLst>
            </a:custGeom>
            <a:solidFill>
              <a:schemeClr val="accent5">
                <a:lumMod val="20000"/>
                <a:lumOff val="80000"/>
              </a:schemeClr>
            </a:solidFill>
            <a:ln w="9525">
              <a:noFill/>
              <a:round/>
              <a:headEnd/>
              <a:tailEnd/>
            </a:ln>
          </p:spPr>
          <p:txBody>
            <a:bodyPr/>
            <a:lstStyle/>
            <a:p>
              <a:endParaRPr lang="bg-BG" b="1"/>
            </a:p>
          </p:txBody>
        </p:sp>
        <p:sp>
          <p:nvSpPr>
            <p:cNvPr id="380" name="Freeform 12"/>
            <p:cNvSpPr>
              <a:spLocks/>
            </p:cNvSpPr>
            <p:nvPr/>
          </p:nvSpPr>
          <p:spPr bwMode="auto">
            <a:xfrm>
              <a:off x="3998913" y="2746375"/>
              <a:ext cx="107950" cy="76200"/>
            </a:xfrm>
            <a:custGeom>
              <a:avLst/>
              <a:gdLst/>
              <a:ahLst/>
              <a:cxnLst>
                <a:cxn ang="0">
                  <a:pos x="309" y="242"/>
                </a:cxn>
                <a:cxn ang="0">
                  <a:pos x="0" y="49"/>
                </a:cxn>
                <a:cxn ang="0">
                  <a:pos x="31" y="0"/>
                </a:cxn>
                <a:cxn ang="0">
                  <a:pos x="339" y="193"/>
                </a:cxn>
                <a:cxn ang="0">
                  <a:pos x="309" y="242"/>
                </a:cxn>
              </a:cxnLst>
              <a:rect l="0" t="0" r="r" b="b"/>
              <a:pathLst>
                <a:path w="339" h="242">
                  <a:moveTo>
                    <a:pt x="309" y="242"/>
                  </a:moveTo>
                  <a:lnTo>
                    <a:pt x="0" y="49"/>
                  </a:lnTo>
                  <a:lnTo>
                    <a:pt x="31" y="0"/>
                  </a:lnTo>
                  <a:lnTo>
                    <a:pt x="339"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1" name="Freeform 13"/>
            <p:cNvSpPr>
              <a:spLocks/>
            </p:cNvSpPr>
            <p:nvPr/>
          </p:nvSpPr>
          <p:spPr bwMode="auto">
            <a:xfrm>
              <a:off x="3851275" y="2636838"/>
              <a:ext cx="109538" cy="87313"/>
            </a:xfrm>
            <a:custGeom>
              <a:avLst/>
              <a:gdLst/>
              <a:ahLst/>
              <a:cxnLst>
                <a:cxn ang="0">
                  <a:pos x="309" y="277"/>
                </a:cxn>
                <a:cxn ang="0">
                  <a:pos x="0" y="47"/>
                </a:cxn>
                <a:cxn ang="0">
                  <a:pos x="35" y="0"/>
                </a:cxn>
                <a:cxn ang="0">
                  <a:pos x="343" y="232"/>
                </a:cxn>
                <a:cxn ang="0">
                  <a:pos x="309" y="277"/>
                </a:cxn>
              </a:cxnLst>
              <a:rect l="0" t="0" r="r" b="b"/>
              <a:pathLst>
                <a:path w="343" h="277">
                  <a:moveTo>
                    <a:pt x="309" y="277"/>
                  </a:moveTo>
                  <a:lnTo>
                    <a:pt x="0" y="47"/>
                  </a:lnTo>
                  <a:lnTo>
                    <a:pt x="35" y="0"/>
                  </a:lnTo>
                  <a:lnTo>
                    <a:pt x="343" y="232"/>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2" name="Freeform 14"/>
            <p:cNvSpPr>
              <a:spLocks/>
            </p:cNvSpPr>
            <p:nvPr/>
          </p:nvSpPr>
          <p:spPr bwMode="auto">
            <a:xfrm>
              <a:off x="3692525" y="2538413"/>
              <a:ext cx="120650" cy="88900"/>
            </a:xfrm>
            <a:custGeom>
              <a:avLst/>
              <a:gdLst/>
              <a:ahLst/>
              <a:cxnLst>
                <a:cxn ang="0">
                  <a:pos x="348" y="279"/>
                </a:cxn>
                <a:cxn ang="0">
                  <a:pos x="0" y="48"/>
                </a:cxn>
                <a:cxn ang="0">
                  <a:pos x="33" y="0"/>
                </a:cxn>
                <a:cxn ang="0">
                  <a:pos x="379" y="232"/>
                </a:cxn>
                <a:cxn ang="0">
                  <a:pos x="348" y="279"/>
                </a:cxn>
              </a:cxnLst>
              <a:rect l="0" t="0" r="r" b="b"/>
              <a:pathLst>
                <a:path w="379" h="279">
                  <a:moveTo>
                    <a:pt x="348" y="279"/>
                  </a:moveTo>
                  <a:lnTo>
                    <a:pt x="0" y="48"/>
                  </a:lnTo>
                  <a:lnTo>
                    <a:pt x="33" y="0"/>
                  </a:lnTo>
                  <a:lnTo>
                    <a:pt x="379" y="232"/>
                  </a:lnTo>
                  <a:lnTo>
                    <a:pt x="348" y="279"/>
                  </a:lnTo>
                  <a:close/>
                </a:path>
              </a:pathLst>
            </a:custGeom>
            <a:solidFill>
              <a:schemeClr val="accent5">
                <a:lumMod val="20000"/>
                <a:lumOff val="80000"/>
              </a:schemeClr>
            </a:solidFill>
            <a:ln w="9525">
              <a:noFill/>
              <a:round/>
              <a:headEnd/>
              <a:tailEnd/>
            </a:ln>
          </p:spPr>
          <p:txBody>
            <a:bodyPr/>
            <a:lstStyle/>
            <a:p>
              <a:endParaRPr lang="bg-BG" b="1"/>
            </a:p>
          </p:txBody>
        </p:sp>
        <p:sp>
          <p:nvSpPr>
            <p:cNvPr id="383" name="Freeform 15"/>
            <p:cNvSpPr>
              <a:spLocks/>
            </p:cNvSpPr>
            <p:nvPr/>
          </p:nvSpPr>
          <p:spPr bwMode="auto">
            <a:xfrm>
              <a:off x="3544888" y="2428875"/>
              <a:ext cx="109538" cy="87313"/>
            </a:xfrm>
            <a:custGeom>
              <a:avLst/>
              <a:gdLst/>
              <a:ahLst/>
              <a:cxnLst>
                <a:cxn ang="0">
                  <a:pos x="309" y="277"/>
                </a:cxn>
                <a:cxn ang="0">
                  <a:pos x="0" y="46"/>
                </a:cxn>
                <a:cxn ang="0">
                  <a:pos x="35" y="0"/>
                </a:cxn>
                <a:cxn ang="0">
                  <a:pos x="344" y="231"/>
                </a:cxn>
                <a:cxn ang="0">
                  <a:pos x="309" y="277"/>
                </a:cxn>
              </a:cxnLst>
              <a:rect l="0" t="0" r="r" b="b"/>
              <a:pathLst>
                <a:path w="344" h="277">
                  <a:moveTo>
                    <a:pt x="309" y="277"/>
                  </a:moveTo>
                  <a:lnTo>
                    <a:pt x="0" y="46"/>
                  </a:lnTo>
                  <a:lnTo>
                    <a:pt x="35" y="0"/>
                  </a:lnTo>
                  <a:lnTo>
                    <a:pt x="344" y="231"/>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4" name="Freeform 16"/>
            <p:cNvSpPr>
              <a:spLocks/>
            </p:cNvSpPr>
            <p:nvPr/>
          </p:nvSpPr>
          <p:spPr bwMode="auto">
            <a:xfrm>
              <a:off x="3398838" y="2330450"/>
              <a:ext cx="107950" cy="87313"/>
            </a:xfrm>
            <a:custGeom>
              <a:avLst/>
              <a:gdLst/>
              <a:ahLst/>
              <a:cxnLst>
                <a:cxn ang="0">
                  <a:pos x="308" y="277"/>
                </a:cxn>
                <a:cxn ang="0">
                  <a:pos x="0" y="47"/>
                </a:cxn>
                <a:cxn ang="0">
                  <a:pos x="33" y="0"/>
                </a:cxn>
                <a:cxn ang="0">
                  <a:pos x="343" y="231"/>
                </a:cxn>
                <a:cxn ang="0">
                  <a:pos x="308" y="277"/>
                </a:cxn>
              </a:cxnLst>
              <a:rect l="0" t="0" r="r" b="b"/>
              <a:pathLst>
                <a:path w="343" h="277">
                  <a:moveTo>
                    <a:pt x="308" y="277"/>
                  </a:moveTo>
                  <a:lnTo>
                    <a:pt x="0" y="47"/>
                  </a:lnTo>
                  <a:lnTo>
                    <a:pt x="33" y="0"/>
                  </a:lnTo>
                  <a:lnTo>
                    <a:pt x="343" y="231"/>
                  </a:lnTo>
                  <a:lnTo>
                    <a:pt x="308" y="277"/>
                  </a:lnTo>
                  <a:close/>
                </a:path>
              </a:pathLst>
            </a:custGeom>
            <a:solidFill>
              <a:schemeClr val="accent5">
                <a:lumMod val="20000"/>
                <a:lumOff val="80000"/>
              </a:schemeClr>
            </a:solidFill>
            <a:ln w="9525">
              <a:noFill/>
              <a:round/>
              <a:headEnd/>
              <a:tailEnd/>
            </a:ln>
          </p:spPr>
          <p:txBody>
            <a:bodyPr/>
            <a:lstStyle/>
            <a:p>
              <a:endParaRPr lang="bg-BG" b="1"/>
            </a:p>
          </p:txBody>
        </p:sp>
        <p:sp>
          <p:nvSpPr>
            <p:cNvPr id="385" name="Freeform 17"/>
            <p:cNvSpPr>
              <a:spLocks/>
            </p:cNvSpPr>
            <p:nvPr/>
          </p:nvSpPr>
          <p:spPr bwMode="auto">
            <a:xfrm>
              <a:off x="3240088" y="2232025"/>
              <a:ext cx="107950" cy="76200"/>
            </a:xfrm>
            <a:custGeom>
              <a:avLst/>
              <a:gdLst/>
              <a:ahLst/>
              <a:cxnLst>
                <a:cxn ang="0">
                  <a:pos x="309" y="242"/>
                </a:cxn>
                <a:cxn ang="0">
                  <a:pos x="0" y="49"/>
                </a:cxn>
                <a:cxn ang="0">
                  <a:pos x="30" y="0"/>
                </a:cxn>
                <a:cxn ang="0">
                  <a:pos x="340" y="193"/>
                </a:cxn>
                <a:cxn ang="0">
                  <a:pos x="309" y="242"/>
                </a:cxn>
              </a:cxnLst>
              <a:rect l="0" t="0" r="r" b="b"/>
              <a:pathLst>
                <a:path w="340" h="242">
                  <a:moveTo>
                    <a:pt x="309" y="242"/>
                  </a:moveTo>
                  <a:lnTo>
                    <a:pt x="0" y="49"/>
                  </a:lnTo>
                  <a:lnTo>
                    <a:pt x="30" y="0"/>
                  </a:lnTo>
                  <a:lnTo>
                    <a:pt x="340"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6" name="Freeform 18"/>
            <p:cNvSpPr>
              <a:spLocks/>
            </p:cNvSpPr>
            <p:nvPr/>
          </p:nvSpPr>
          <p:spPr bwMode="auto">
            <a:xfrm>
              <a:off x="3092450" y="2122488"/>
              <a:ext cx="107950" cy="87313"/>
            </a:xfrm>
            <a:custGeom>
              <a:avLst/>
              <a:gdLst/>
              <a:ahLst/>
              <a:cxnLst>
                <a:cxn ang="0">
                  <a:pos x="308" y="277"/>
                </a:cxn>
                <a:cxn ang="0">
                  <a:pos x="0" y="45"/>
                </a:cxn>
                <a:cxn ang="0">
                  <a:pos x="34" y="0"/>
                </a:cxn>
                <a:cxn ang="0">
                  <a:pos x="343" y="230"/>
                </a:cxn>
                <a:cxn ang="0">
                  <a:pos x="308" y="277"/>
                </a:cxn>
              </a:cxnLst>
              <a:rect l="0" t="0" r="r" b="b"/>
              <a:pathLst>
                <a:path w="343" h="277">
                  <a:moveTo>
                    <a:pt x="308" y="277"/>
                  </a:moveTo>
                  <a:lnTo>
                    <a:pt x="0" y="45"/>
                  </a:lnTo>
                  <a:lnTo>
                    <a:pt x="34" y="0"/>
                  </a:lnTo>
                  <a:lnTo>
                    <a:pt x="343" y="230"/>
                  </a:lnTo>
                  <a:lnTo>
                    <a:pt x="308" y="277"/>
                  </a:lnTo>
                  <a:close/>
                </a:path>
              </a:pathLst>
            </a:custGeom>
            <a:solidFill>
              <a:srgbClr val="008483"/>
            </a:solidFill>
            <a:ln w="9525">
              <a:noFill/>
              <a:round/>
              <a:headEnd/>
              <a:tailEnd/>
            </a:ln>
          </p:spPr>
          <p:txBody>
            <a:bodyPr/>
            <a:lstStyle/>
            <a:p>
              <a:endParaRPr lang="bg-BG" b="1"/>
            </a:p>
          </p:txBody>
        </p:sp>
        <p:sp>
          <p:nvSpPr>
            <p:cNvPr id="387" name="Rectangle 19"/>
            <p:cNvSpPr>
              <a:spLocks noChangeArrowheads="1"/>
            </p:cNvSpPr>
            <p:nvPr/>
          </p:nvSpPr>
          <p:spPr bwMode="auto">
            <a:xfrm>
              <a:off x="4705350" y="2276475"/>
              <a:ext cx="19050" cy="722313"/>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8" name="Rectangle 20"/>
            <p:cNvSpPr>
              <a:spLocks noChangeArrowheads="1"/>
            </p:cNvSpPr>
            <p:nvPr/>
          </p:nvSpPr>
          <p:spPr bwMode="auto">
            <a:xfrm>
              <a:off x="2744788" y="4346575"/>
              <a:ext cx="19050" cy="97948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9" name="Freeform 21"/>
            <p:cNvSpPr>
              <a:spLocks/>
            </p:cNvSpPr>
            <p:nvPr/>
          </p:nvSpPr>
          <p:spPr bwMode="auto">
            <a:xfrm>
              <a:off x="3114675" y="4619625"/>
              <a:ext cx="2578100" cy="715963"/>
            </a:xfrm>
            <a:custGeom>
              <a:avLst/>
              <a:gdLst/>
              <a:ahLst/>
              <a:cxnLst>
                <a:cxn ang="0">
                  <a:pos x="0" y="2199"/>
                </a:cxn>
                <a:cxn ang="0">
                  <a:pos x="8106" y="0"/>
                </a:cxn>
                <a:cxn ang="0">
                  <a:pos x="8121" y="56"/>
                </a:cxn>
                <a:cxn ang="0">
                  <a:pos x="16" y="2255"/>
                </a:cxn>
                <a:cxn ang="0">
                  <a:pos x="0" y="2199"/>
                </a:cxn>
              </a:cxnLst>
              <a:rect l="0" t="0" r="r" b="b"/>
              <a:pathLst>
                <a:path w="8121" h="2255">
                  <a:moveTo>
                    <a:pt x="0" y="2199"/>
                  </a:moveTo>
                  <a:lnTo>
                    <a:pt x="8106" y="0"/>
                  </a:lnTo>
                  <a:lnTo>
                    <a:pt x="8121" y="56"/>
                  </a:lnTo>
                  <a:lnTo>
                    <a:pt x="16" y="2255"/>
                  </a:lnTo>
                  <a:lnTo>
                    <a:pt x="0" y="2199"/>
                  </a:lnTo>
                  <a:close/>
                </a:path>
              </a:pathLst>
            </a:custGeom>
            <a:solidFill>
              <a:schemeClr val="accent5">
                <a:lumMod val="20000"/>
                <a:lumOff val="80000"/>
              </a:schemeClr>
            </a:solidFill>
            <a:ln w="9525">
              <a:noFill/>
              <a:round/>
              <a:headEnd/>
              <a:tailEnd/>
            </a:ln>
          </p:spPr>
          <p:txBody>
            <a:bodyPr/>
            <a:lstStyle/>
            <a:p>
              <a:endParaRPr lang="bg-BG" b="1"/>
            </a:p>
          </p:txBody>
        </p:sp>
        <p:sp>
          <p:nvSpPr>
            <p:cNvPr id="390" name="Rectangle 22"/>
            <p:cNvSpPr>
              <a:spLocks noChangeArrowheads="1"/>
            </p:cNvSpPr>
            <p:nvPr/>
          </p:nvSpPr>
          <p:spPr bwMode="auto">
            <a:xfrm>
              <a:off x="2622550" y="28162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1" name="Rectangle 23"/>
            <p:cNvSpPr>
              <a:spLocks noChangeArrowheads="1"/>
            </p:cNvSpPr>
            <p:nvPr/>
          </p:nvSpPr>
          <p:spPr bwMode="auto">
            <a:xfrm>
              <a:off x="2622550" y="263207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2" name="Rectangle 24"/>
            <p:cNvSpPr>
              <a:spLocks noChangeArrowheads="1"/>
            </p:cNvSpPr>
            <p:nvPr/>
          </p:nvSpPr>
          <p:spPr bwMode="auto">
            <a:xfrm>
              <a:off x="2622550" y="24479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3" name="Rectangle 25"/>
            <p:cNvSpPr>
              <a:spLocks noChangeArrowheads="1"/>
            </p:cNvSpPr>
            <p:nvPr/>
          </p:nvSpPr>
          <p:spPr bwMode="auto">
            <a:xfrm>
              <a:off x="2622550" y="2263775"/>
              <a:ext cx="19050" cy="123825"/>
            </a:xfrm>
            <a:prstGeom prst="rect">
              <a:avLst/>
            </a:prstGeom>
            <a:solidFill>
              <a:srgbClr val="008483"/>
            </a:solidFill>
            <a:ln w="9525">
              <a:noFill/>
              <a:miter lim="800000"/>
              <a:headEnd/>
              <a:tailEnd/>
            </a:ln>
          </p:spPr>
          <p:txBody>
            <a:bodyPr/>
            <a:lstStyle/>
            <a:p>
              <a:endParaRPr lang="bg-BG" b="1"/>
            </a:p>
          </p:txBody>
        </p:sp>
        <p:sp>
          <p:nvSpPr>
            <p:cNvPr id="394" name="Rectangle 26"/>
            <p:cNvSpPr>
              <a:spLocks noChangeArrowheads="1"/>
            </p:cNvSpPr>
            <p:nvPr/>
          </p:nvSpPr>
          <p:spPr bwMode="auto">
            <a:xfrm>
              <a:off x="2622550" y="2117725"/>
              <a:ext cx="19050" cy="85725"/>
            </a:xfrm>
            <a:prstGeom prst="rect">
              <a:avLst/>
            </a:prstGeom>
            <a:solidFill>
              <a:srgbClr val="008483"/>
            </a:solidFill>
            <a:ln w="9525">
              <a:noFill/>
              <a:miter lim="800000"/>
              <a:headEnd/>
              <a:tailEnd/>
            </a:ln>
          </p:spPr>
          <p:txBody>
            <a:bodyPr/>
            <a:lstStyle/>
            <a:p>
              <a:endParaRPr lang="bg-BG" b="1"/>
            </a:p>
          </p:txBody>
        </p:sp>
        <p:sp>
          <p:nvSpPr>
            <p:cNvPr id="395" name="Freeform 27"/>
            <p:cNvSpPr>
              <a:spLocks/>
            </p:cNvSpPr>
            <p:nvPr/>
          </p:nvSpPr>
          <p:spPr bwMode="auto">
            <a:xfrm>
              <a:off x="2933700" y="2268538"/>
              <a:ext cx="1441450" cy="738188"/>
            </a:xfrm>
            <a:custGeom>
              <a:avLst/>
              <a:gdLst/>
              <a:ahLst/>
              <a:cxnLst>
                <a:cxn ang="0">
                  <a:pos x="0" y="2277"/>
                </a:cxn>
                <a:cxn ang="0">
                  <a:pos x="4516" y="0"/>
                </a:cxn>
                <a:cxn ang="0">
                  <a:pos x="4542" y="52"/>
                </a:cxn>
                <a:cxn ang="0">
                  <a:pos x="27" y="2328"/>
                </a:cxn>
                <a:cxn ang="0">
                  <a:pos x="0" y="2277"/>
                </a:cxn>
              </a:cxnLst>
              <a:rect l="0" t="0" r="r" b="b"/>
              <a:pathLst>
                <a:path w="4542" h="2328">
                  <a:moveTo>
                    <a:pt x="0" y="2277"/>
                  </a:moveTo>
                  <a:lnTo>
                    <a:pt x="4516" y="0"/>
                  </a:lnTo>
                  <a:lnTo>
                    <a:pt x="4542" y="52"/>
                  </a:lnTo>
                  <a:lnTo>
                    <a:pt x="27" y="2328"/>
                  </a:lnTo>
                  <a:lnTo>
                    <a:pt x="0" y="2277"/>
                  </a:lnTo>
                  <a:close/>
                </a:path>
              </a:pathLst>
            </a:custGeom>
            <a:solidFill>
              <a:schemeClr val="accent5">
                <a:lumMod val="20000"/>
                <a:lumOff val="80000"/>
              </a:schemeClr>
            </a:solidFill>
            <a:ln w="9525">
              <a:noFill/>
              <a:round/>
              <a:headEnd/>
              <a:tailEnd/>
            </a:ln>
          </p:spPr>
          <p:txBody>
            <a:bodyPr/>
            <a:lstStyle/>
            <a:p>
              <a:endParaRPr lang="bg-BG" b="1"/>
            </a:p>
          </p:txBody>
        </p:sp>
        <p:sp>
          <p:nvSpPr>
            <p:cNvPr id="396" name="Rectangle 28"/>
            <p:cNvSpPr>
              <a:spLocks noChangeArrowheads="1"/>
            </p:cNvSpPr>
            <p:nvPr/>
          </p:nvSpPr>
          <p:spPr bwMode="auto">
            <a:xfrm>
              <a:off x="4583113" y="4541838"/>
              <a:ext cx="19050" cy="784225"/>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7" name="Freeform 29"/>
            <p:cNvSpPr>
              <a:spLocks/>
            </p:cNvSpPr>
            <p:nvPr/>
          </p:nvSpPr>
          <p:spPr bwMode="auto">
            <a:xfrm>
              <a:off x="4938713" y="4730750"/>
              <a:ext cx="952500" cy="603250"/>
            </a:xfrm>
            <a:custGeom>
              <a:avLst/>
              <a:gdLst/>
              <a:ahLst/>
              <a:cxnLst>
                <a:cxn ang="0">
                  <a:pos x="0" y="1851"/>
                </a:cxn>
                <a:cxn ang="0">
                  <a:pos x="2972" y="0"/>
                </a:cxn>
                <a:cxn ang="0">
                  <a:pos x="3002" y="49"/>
                </a:cxn>
                <a:cxn ang="0">
                  <a:pos x="31" y="1901"/>
                </a:cxn>
                <a:cxn ang="0">
                  <a:pos x="0" y="1851"/>
                </a:cxn>
              </a:cxnLst>
              <a:rect l="0" t="0" r="r" b="b"/>
              <a:pathLst>
                <a:path w="3002" h="1901">
                  <a:moveTo>
                    <a:pt x="0" y="1851"/>
                  </a:moveTo>
                  <a:lnTo>
                    <a:pt x="2972" y="0"/>
                  </a:lnTo>
                  <a:lnTo>
                    <a:pt x="3002" y="49"/>
                  </a:lnTo>
                  <a:lnTo>
                    <a:pt x="31" y="1901"/>
                  </a:lnTo>
                  <a:lnTo>
                    <a:pt x="0" y="1851"/>
                  </a:lnTo>
                  <a:close/>
                </a:path>
              </a:pathLst>
            </a:custGeom>
            <a:solidFill>
              <a:schemeClr val="accent5">
                <a:lumMod val="20000"/>
                <a:lumOff val="80000"/>
              </a:schemeClr>
            </a:solidFill>
            <a:ln w="9525">
              <a:noFill/>
              <a:round/>
              <a:headEnd/>
              <a:tailEnd/>
            </a:ln>
          </p:spPr>
          <p:txBody>
            <a:bodyPr/>
            <a:lstStyle/>
            <a:p>
              <a:endParaRPr lang="bg-BG" b="1"/>
            </a:p>
          </p:txBody>
        </p:sp>
        <p:sp>
          <p:nvSpPr>
            <p:cNvPr id="398" name="Freeform 30"/>
            <p:cNvSpPr>
              <a:spLocks/>
            </p:cNvSpPr>
            <p:nvPr/>
          </p:nvSpPr>
          <p:spPr bwMode="auto">
            <a:xfrm>
              <a:off x="5903912" y="1638300"/>
              <a:ext cx="153988" cy="79375"/>
            </a:xfrm>
            <a:custGeom>
              <a:avLst/>
              <a:gdLst/>
              <a:ahLst/>
              <a:cxnLst>
                <a:cxn ang="0">
                  <a:pos x="463" y="247"/>
                </a:cxn>
                <a:cxn ang="0">
                  <a:pos x="0" y="54"/>
                </a:cxn>
                <a:cxn ang="0">
                  <a:pos x="22" y="0"/>
                </a:cxn>
                <a:cxn ang="0">
                  <a:pos x="485" y="193"/>
                </a:cxn>
                <a:cxn ang="0">
                  <a:pos x="463" y="247"/>
                </a:cxn>
              </a:cxnLst>
              <a:rect l="0" t="0" r="r" b="b"/>
              <a:pathLst>
                <a:path w="485" h="247">
                  <a:moveTo>
                    <a:pt x="463" y="247"/>
                  </a:moveTo>
                  <a:lnTo>
                    <a:pt x="0" y="54"/>
                  </a:lnTo>
                  <a:lnTo>
                    <a:pt x="22" y="0"/>
                  </a:lnTo>
                  <a:lnTo>
                    <a:pt x="485" y="193"/>
                  </a:lnTo>
                  <a:lnTo>
                    <a:pt x="463" y="247"/>
                  </a:lnTo>
                  <a:close/>
                </a:path>
              </a:pathLst>
            </a:custGeom>
            <a:solidFill>
              <a:schemeClr val="accent5">
                <a:lumMod val="20000"/>
                <a:lumOff val="80000"/>
              </a:schemeClr>
            </a:solidFill>
            <a:ln w="9525">
              <a:noFill/>
              <a:round/>
              <a:headEnd/>
              <a:tailEnd/>
            </a:ln>
          </p:spPr>
          <p:txBody>
            <a:bodyPr/>
            <a:lstStyle/>
            <a:p>
              <a:endParaRPr lang="bg-BG" b="1"/>
            </a:p>
          </p:txBody>
        </p:sp>
        <p:sp>
          <p:nvSpPr>
            <p:cNvPr id="399" name="Freeform 31"/>
            <p:cNvSpPr>
              <a:spLocks/>
            </p:cNvSpPr>
            <p:nvPr/>
          </p:nvSpPr>
          <p:spPr bwMode="auto">
            <a:xfrm>
              <a:off x="5907088" y="1704975"/>
              <a:ext cx="153988" cy="77788"/>
            </a:xfrm>
            <a:custGeom>
              <a:avLst/>
              <a:gdLst/>
              <a:ahLst/>
              <a:cxnLst>
                <a:cxn ang="0">
                  <a:pos x="485" y="54"/>
                </a:cxn>
                <a:cxn ang="0">
                  <a:pos x="22" y="246"/>
                </a:cxn>
                <a:cxn ang="0">
                  <a:pos x="0" y="193"/>
                </a:cxn>
                <a:cxn ang="0">
                  <a:pos x="463" y="0"/>
                </a:cxn>
                <a:cxn ang="0">
                  <a:pos x="485" y="54"/>
                </a:cxn>
              </a:cxnLst>
              <a:rect l="0" t="0" r="r" b="b"/>
              <a:pathLst>
                <a:path w="485" h="246">
                  <a:moveTo>
                    <a:pt x="485" y="54"/>
                  </a:moveTo>
                  <a:lnTo>
                    <a:pt x="22" y="246"/>
                  </a:lnTo>
                  <a:lnTo>
                    <a:pt x="0" y="193"/>
                  </a:lnTo>
                  <a:lnTo>
                    <a:pt x="463" y="0"/>
                  </a:lnTo>
                  <a:lnTo>
                    <a:pt x="485" y="54"/>
                  </a:lnTo>
                  <a:close/>
                </a:path>
              </a:pathLst>
            </a:custGeom>
            <a:solidFill>
              <a:schemeClr val="accent5">
                <a:lumMod val="20000"/>
                <a:lumOff val="80000"/>
              </a:schemeClr>
            </a:solidFill>
            <a:ln w="9525">
              <a:noFill/>
              <a:round/>
              <a:headEnd/>
              <a:tailEnd/>
            </a:ln>
          </p:spPr>
          <p:txBody>
            <a:bodyPr/>
            <a:lstStyle/>
            <a:p>
              <a:endParaRPr lang="bg-BG" b="1"/>
            </a:p>
          </p:txBody>
        </p:sp>
        <p:sp>
          <p:nvSpPr>
            <p:cNvPr id="400" name="Freeform 32"/>
            <p:cNvSpPr>
              <a:spLocks/>
            </p:cNvSpPr>
            <p:nvPr/>
          </p:nvSpPr>
          <p:spPr bwMode="auto">
            <a:xfrm>
              <a:off x="3073400" y="2117725"/>
              <a:ext cx="220663" cy="182563"/>
            </a:xfrm>
            <a:custGeom>
              <a:avLst/>
              <a:gdLst/>
              <a:ahLst/>
              <a:cxnLst>
                <a:cxn ang="0">
                  <a:pos x="0" y="0"/>
                </a:cxn>
                <a:cxn ang="0">
                  <a:pos x="695" y="193"/>
                </a:cxn>
                <a:cxn ang="0">
                  <a:pos x="463" y="578"/>
                </a:cxn>
                <a:cxn ang="0">
                  <a:pos x="0" y="0"/>
                </a:cxn>
              </a:cxnLst>
              <a:rect l="0" t="0" r="r" b="b"/>
              <a:pathLst>
                <a:path w="695" h="578">
                  <a:moveTo>
                    <a:pt x="0" y="0"/>
                  </a:moveTo>
                  <a:lnTo>
                    <a:pt x="695" y="193"/>
                  </a:lnTo>
                  <a:lnTo>
                    <a:pt x="463" y="578"/>
                  </a:lnTo>
                  <a:lnTo>
                    <a:pt x="0" y="0"/>
                  </a:lnTo>
                  <a:close/>
                </a:path>
              </a:pathLst>
            </a:custGeom>
            <a:solidFill>
              <a:srgbClr val="FFFFFF"/>
            </a:solidFill>
            <a:ln w="9525">
              <a:noFill/>
              <a:round/>
              <a:headEnd/>
              <a:tailEnd/>
            </a:ln>
          </p:spPr>
          <p:txBody>
            <a:bodyPr/>
            <a:lstStyle/>
            <a:p>
              <a:endParaRPr lang="bg-BG" b="1"/>
            </a:p>
          </p:txBody>
        </p:sp>
        <p:sp>
          <p:nvSpPr>
            <p:cNvPr id="401" name="Freeform 33"/>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FFFFFF"/>
            </a:solidFill>
            <a:ln w="9525">
              <a:noFill/>
              <a:round/>
              <a:headEnd/>
              <a:tailEnd/>
            </a:ln>
          </p:spPr>
          <p:txBody>
            <a:bodyPr/>
            <a:lstStyle/>
            <a:p>
              <a:endParaRPr lang="bg-BG" b="1"/>
            </a:p>
          </p:txBody>
        </p:sp>
        <p:sp>
          <p:nvSpPr>
            <p:cNvPr id="402" name="Freeform 34"/>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008483"/>
            </a:solidFill>
            <a:ln w="9525">
              <a:noFill/>
              <a:round/>
              <a:headEnd/>
              <a:tailEnd/>
            </a:ln>
          </p:spPr>
          <p:txBody>
            <a:bodyPr/>
            <a:lstStyle/>
            <a:p>
              <a:endParaRPr lang="bg-BG" b="1"/>
            </a:p>
          </p:txBody>
        </p:sp>
        <p:sp>
          <p:nvSpPr>
            <p:cNvPr id="403" name="Freeform 35"/>
            <p:cNvSpPr>
              <a:spLocks/>
            </p:cNvSpPr>
            <p:nvPr/>
          </p:nvSpPr>
          <p:spPr bwMode="auto">
            <a:xfrm>
              <a:off x="3065463" y="2111375"/>
              <a:ext cx="161925" cy="195263"/>
            </a:xfrm>
            <a:custGeom>
              <a:avLst/>
              <a:gdLst/>
              <a:ahLst/>
              <a:cxnLst>
                <a:cxn ang="0">
                  <a:pos x="463" y="614"/>
                </a:cxn>
                <a:cxn ang="0">
                  <a:pos x="0" y="36"/>
                </a:cxn>
                <a:cxn ang="0">
                  <a:pos x="45" y="0"/>
                </a:cxn>
                <a:cxn ang="0">
                  <a:pos x="508" y="578"/>
                </a:cxn>
                <a:cxn ang="0">
                  <a:pos x="463" y="614"/>
                </a:cxn>
              </a:cxnLst>
              <a:rect l="0" t="0" r="r" b="b"/>
              <a:pathLst>
                <a:path w="508" h="614">
                  <a:moveTo>
                    <a:pt x="463" y="614"/>
                  </a:moveTo>
                  <a:lnTo>
                    <a:pt x="0" y="36"/>
                  </a:lnTo>
                  <a:lnTo>
                    <a:pt x="45" y="0"/>
                  </a:lnTo>
                  <a:lnTo>
                    <a:pt x="508" y="578"/>
                  </a:lnTo>
                  <a:lnTo>
                    <a:pt x="463" y="614"/>
                  </a:lnTo>
                  <a:close/>
                </a:path>
              </a:pathLst>
            </a:custGeom>
            <a:solidFill>
              <a:schemeClr val="accent5">
                <a:lumMod val="20000"/>
                <a:lumOff val="80000"/>
              </a:schemeClr>
            </a:solidFill>
            <a:ln w="9525">
              <a:noFill/>
              <a:round/>
              <a:headEnd/>
              <a:tailEnd/>
            </a:ln>
          </p:spPr>
          <p:txBody>
            <a:bodyPr/>
            <a:lstStyle/>
            <a:p>
              <a:endParaRPr lang="bg-BG" b="1"/>
            </a:p>
          </p:txBody>
        </p:sp>
        <p:sp>
          <p:nvSpPr>
            <p:cNvPr id="404" name="Freeform 36"/>
            <p:cNvSpPr>
              <a:spLocks/>
            </p:cNvSpPr>
            <p:nvPr/>
          </p:nvSpPr>
          <p:spPr bwMode="auto">
            <a:xfrm>
              <a:off x="4641850" y="2276475"/>
              <a:ext cx="146050" cy="220663"/>
            </a:xfrm>
            <a:custGeom>
              <a:avLst/>
              <a:gdLst/>
              <a:ahLst/>
              <a:cxnLst>
                <a:cxn ang="0">
                  <a:pos x="231" y="0"/>
                </a:cxn>
                <a:cxn ang="0">
                  <a:pos x="463" y="695"/>
                </a:cxn>
                <a:cxn ang="0">
                  <a:pos x="0" y="695"/>
                </a:cxn>
                <a:cxn ang="0">
                  <a:pos x="231" y="0"/>
                </a:cxn>
              </a:cxnLst>
              <a:rect l="0" t="0" r="r" b="b"/>
              <a:pathLst>
                <a:path w="463" h="695">
                  <a:moveTo>
                    <a:pt x="231" y="0"/>
                  </a:moveTo>
                  <a:lnTo>
                    <a:pt x="463" y="695"/>
                  </a:lnTo>
                  <a:lnTo>
                    <a:pt x="0" y="695"/>
                  </a:lnTo>
                  <a:lnTo>
                    <a:pt x="231" y="0"/>
                  </a:lnTo>
                  <a:close/>
                </a:path>
              </a:pathLst>
            </a:custGeom>
            <a:solidFill>
              <a:srgbClr val="FFFFFF"/>
            </a:solidFill>
            <a:ln w="9525">
              <a:noFill/>
              <a:round/>
              <a:headEnd/>
              <a:tailEnd/>
            </a:ln>
          </p:spPr>
          <p:txBody>
            <a:bodyPr/>
            <a:lstStyle/>
            <a:p>
              <a:endParaRPr lang="bg-BG" b="1"/>
            </a:p>
          </p:txBody>
        </p:sp>
        <p:sp>
          <p:nvSpPr>
            <p:cNvPr id="405" name="Freeform 37"/>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06" name="Freeform 38"/>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07" name="Freeform 39"/>
            <p:cNvSpPr>
              <a:spLocks/>
            </p:cNvSpPr>
            <p:nvPr/>
          </p:nvSpPr>
          <p:spPr bwMode="auto">
            <a:xfrm>
              <a:off x="4632325" y="2273300"/>
              <a:ext cx="92075" cy="227013"/>
            </a:xfrm>
            <a:custGeom>
              <a:avLst/>
              <a:gdLst/>
              <a:ahLst/>
              <a:cxnLst>
                <a:cxn ang="0">
                  <a:pos x="0" y="694"/>
                </a:cxn>
                <a:cxn ang="0">
                  <a:pos x="231" y="0"/>
                </a:cxn>
                <a:cxn ang="0">
                  <a:pos x="286" y="18"/>
                </a:cxn>
                <a:cxn ang="0">
                  <a:pos x="54" y="712"/>
                </a:cxn>
                <a:cxn ang="0">
                  <a:pos x="0" y="694"/>
                </a:cxn>
              </a:cxnLst>
              <a:rect l="0" t="0" r="r" b="b"/>
              <a:pathLst>
                <a:path w="286" h="712">
                  <a:moveTo>
                    <a:pt x="0" y="694"/>
                  </a:moveTo>
                  <a:lnTo>
                    <a:pt x="231" y="0"/>
                  </a:lnTo>
                  <a:lnTo>
                    <a:pt x="286" y="18"/>
                  </a:lnTo>
                  <a:lnTo>
                    <a:pt x="54"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08" name="Freeform 40"/>
            <p:cNvSpPr>
              <a:spLocks/>
            </p:cNvSpPr>
            <p:nvPr/>
          </p:nvSpPr>
          <p:spPr bwMode="auto">
            <a:xfrm>
              <a:off x="2681288" y="4346575"/>
              <a:ext cx="146050" cy="220663"/>
            </a:xfrm>
            <a:custGeom>
              <a:avLst/>
              <a:gdLst/>
              <a:ahLst/>
              <a:cxnLst>
                <a:cxn ang="0">
                  <a:pos x="230" y="0"/>
                </a:cxn>
                <a:cxn ang="0">
                  <a:pos x="462" y="695"/>
                </a:cxn>
                <a:cxn ang="0">
                  <a:pos x="0" y="695"/>
                </a:cxn>
                <a:cxn ang="0">
                  <a:pos x="230" y="0"/>
                </a:cxn>
              </a:cxnLst>
              <a:rect l="0" t="0" r="r" b="b"/>
              <a:pathLst>
                <a:path w="462" h="695">
                  <a:moveTo>
                    <a:pt x="230" y="0"/>
                  </a:moveTo>
                  <a:lnTo>
                    <a:pt x="462" y="695"/>
                  </a:lnTo>
                  <a:lnTo>
                    <a:pt x="0" y="695"/>
                  </a:lnTo>
                  <a:lnTo>
                    <a:pt x="230" y="0"/>
                  </a:lnTo>
                  <a:close/>
                </a:path>
              </a:pathLst>
            </a:custGeom>
            <a:solidFill>
              <a:srgbClr val="FFFFFF"/>
            </a:solidFill>
            <a:ln w="9525">
              <a:noFill/>
              <a:round/>
              <a:headEnd/>
              <a:tailEnd/>
            </a:ln>
          </p:spPr>
          <p:txBody>
            <a:bodyPr/>
            <a:lstStyle/>
            <a:p>
              <a:endParaRPr lang="bg-BG" b="1"/>
            </a:p>
          </p:txBody>
        </p:sp>
        <p:sp>
          <p:nvSpPr>
            <p:cNvPr id="409" name="Freeform 41"/>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10" name="Freeform 42"/>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11" name="Freeform 43"/>
            <p:cNvSpPr>
              <a:spLocks/>
            </p:cNvSpPr>
            <p:nvPr/>
          </p:nvSpPr>
          <p:spPr bwMode="auto">
            <a:xfrm>
              <a:off x="2671763" y="4343400"/>
              <a:ext cx="90488" cy="227013"/>
            </a:xfrm>
            <a:custGeom>
              <a:avLst/>
              <a:gdLst/>
              <a:ahLst/>
              <a:cxnLst>
                <a:cxn ang="0">
                  <a:pos x="0" y="694"/>
                </a:cxn>
                <a:cxn ang="0">
                  <a:pos x="232" y="0"/>
                </a:cxn>
                <a:cxn ang="0">
                  <a:pos x="287" y="19"/>
                </a:cxn>
                <a:cxn ang="0">
                  <a:pos x="56" y="713"/>
                </a:cxn>
                <a:cxn ang="0">
                  <a:pos x="0" y="694"/>
                </a:cxn>
              </a:cxnLst>
              <a:rect l="0" t="0" r="r" b="b"/>
              <a:pathLst>
                <a:path w="287" h="713">
                  <a:moveTo>
                    <a:pt x="0" y="694"/>
                  </a:moveTo>
                  <a:lnTo>
                    <a:pt x="232" y="0"/>
                  </a:lnTo>
                  <a:lnTo>
                    <a:pt x="287" y="19"/>
                  </a:lnTo>
                  <a:lnTo>
                    <a:pt x="56" y="713"/>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12" name="Freeform 44"/>
            <p:cNvSpPr>
              <a:spLocks/>
            </p:cNvSpPr>
            <p:nvPr/>
          </p:nvSpPr>
          <p:spPr bwMode="auto">
            <a:xfrm>
              <a:off x="5529263" y="4594225"/>
              <a:ext cx="161925" cy="42863"/>
            </a:xfrm>
            <a:custGeom>
              <a:avLst/>
              <a:gdLst/>
              <a:ahLst/>
              <a:cxnLst>
                <a:cxn ang="0">
                  <a:pos x="502" y="134"/>
                </a:cxn>
                <a:cxn ang="0">
                  <a:pos x="0" y="56"/>
                </a:cxn>
                <a:cxn ang="0">
                  <a:pos x="9" y="0"/>
                </a:cxn>
                <a:cxn ang="0">
                  <a:pos x="510" y="77"/>
                </a:cxn>
                <a:cxn ang="0">
                  <a:pos x="502" y="134"/>
                </a:cxn>
              </a:cxnLst>
              <a:rect l="0" t="0" r="r" b="b"/>
              <a:pathLst>
                <a:path w="510" h="134">
                  <a:moveTo>
                    <a:pt x="502" y="134"/>
                  </a:moveTo>
                  <a:lnTo>
                    <a:pt x="0" y="56"/>
                  </a:lnTo>
                  <a:lnTo>
                    <a:pt x="9" y="0"/>
                  </a:lnTo>
                  <a:lnTo>
                    <a:pt x="510" y="77"/>
                  </a:lnTo>
                  <a:lnTo>
                    <a:pt x="502" y="134"/>
                  </a:lnTo>
                  <a:close/>
                </a:path>
              </a:pathLst>
            </a:custGeom>
            <a:solidFill>
              <a:schemeClr val="accent5">
                <a:lumMod val="20000"/>
                <a:lumOff val="80000"/>
              </a:schemeClr>
            </a:solidFill>
            <a:ln w="9525">
              <a:noFill/>
              <a:round/>
              <a:headEnd/>
              <a:tailEnd/>
            </a:ln>
          </p:spPr>
          <p:txBody>
            <a:bodyPr/>
            <a:lstStyle/>
            <a:p>
              <a:endParaRPr lang="bg-BG" b="1"/>
            </a:p>
          </p:txBody>
        </p:sp>
        <p:sp>
          <p:nvSpPr>
            <p:cNvPr id="413" name="Freeform 45"/>
            <p:cNvSpPr>
              <a:spLocks/>
            </p:cNvSpPr>
            <p:nvPr/>
          </p:nvSpPr>
          <p:spPr bwMode="auto">
            <a:xfrm>
              <a:off x="5562600" y="4621213"/>
              <a:ext cx="133350" cy="111125"/>
            </a:xfrm>
            <a:custGeom>
              <a:avLst/>
              <a:gdLst/>
              <a:ahLst/>
              <a:cxnLst>
                <a:cxn ang="0">
                  <a:pos x="422" y="45"/>
                </a:cxn>
                <a:cxn ang="0">
                  <a:pos x="37" y="353"/>
                </a:cxn>
                <a:cxn ang="0">
                  <a:pos x="0" y="309"/>
                </a:cxn>
                <a:cxn ang="0">
                  <a:pos x="386" y="0"/>
                </a:cxn>
                <a:cxn ang="0">
                  <a:pos x="422" y="45"/>
                </a:cxn>
              </a:cxnLst>
              <a:rect l="0" t="0" r="r" b="b"/>
              <a:pathLst>
                <a:path w="422" h="353">
                  <a:moveTo>
                    <a:pt x="422" y="45"/>
                  </a:moveTo>
                  <a:lnTo>
                    <a:pt x="37" y="353"/>
                  </a:lnTo>
                  <a:lnTo>
                    <a:pt x="0" y="309"/>
                  </a:lnTo>
                  <a:lnTo>
                    <a:pt x="386" y="0"/>
                  </a:lnTo>
                  <a:lnTo>
                    <a:pt x="422" y="45"/>
                  </a:lnTo>
                  <a:close/>
                </a:path>
              </a:pathLst>
            </a:custGeom>
            <a:solidFill>
              <a:schemeClr val="accent5">
                <a:lumMod val="20000"/>
                <a:lumOff val="80000"/>
              </a:schemeClr>
            </a:solidFill>
            <a:ln w="9525">
              <a:noFill/>
              <a:round/>
              <a:headEnd/>
              <a:tailEnd/>
            </a:ln>
          </p:spPr>
          <p:txBody>
            <a:bodyPr/>
            <a:lstStyle/>
            <a:p>
              <a:endParaRPr lang="bg-BG" b="1"/>
            </a:p>
          </p:txBody>
        </p:sp>
        <p:sp>
          <p:nvSpPr>
            <p:cNvPr id="414" name="Freeform 46"/>
            <p:cNvSpPr>
              <a:spLocks/>
            </p:cNvSpPr>
            <p:nvPr/>
          </p:nvSpPr>
          <p:spPr bwMode="auto">
            <a:xfrm>
              <a:off x="2557463" y="2117725"/>
              <a:ext cx="147638" cy="220663"/>
            </a:xfrm>
            <a:custGeom>
              <a:avLst/>
              <a:gdLst/>
              <a:ahLst/>
              <a:cxnLst>
                <a:cxn ang="0">
                  <a:pos x="231" y="0"/>
                </a:cxn>
                <a:cxn ang="0">
                  <a:pos x="463" y="694"/>
                </a:cxn>
                <a:cxn ang="0">
                  <a:pos x="0" y="694"/>
                </a:cxn>
                <a:cxn ang="0">
                  <a:pos x="231" y="0"/>
                </a:cxn>
              </a:cxnLst>
              <a:rect l="0" t="0" r="r" b="b"/>
              <a:pathLst>
                <a:path w="463" h="694">
                  <a:moveTo>
                    <a:pt x="231" y="0"/>
                  </a:moveTo>
                  <a:lnTo>
                    <a:pt x="463" y="694"/>
                  </a:lnTo>
                  <a:lnTo>
                    <a:pt x="0" y="694"/>
                  </a:lnTo>
                  <a:lnTo>
                    <a:pt x="231" y="0"/>
                  </a:lnTo>
                  <a:close/>
                </a:path>
              </a:pathLst>
            </a:custGeom>
            <a:solidFill>
              <a:srgbClr val="FFFFFF"/>
            </a:solidFill>
            <a:ln w="9525">
              <a:noFill/>
              <a:round/>
              <a:headEnd/>
              <a:tailEnd/>
            </a:ln>
          </p:spPr>
          <p:txBody>
            <a:bodyPr/>
            <a:lstStyle/>
            <a:p>
              <a:endParaRPr lang="bg-BG" b="1"/>
            </a:p>
          </p:txBody>
        </p:sp>
        <p:sp>
          <p:nvSpPr>
            <p:cNvPr id="415" name="Freeform 47"/>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rgbClr val="FFFFFF"/>
            </a:solidFill>
            <a:ln w="9525">
              <a:noFill/>
              <a:round/>
              <a:headEnd/>
              <a:tailEnd/>
            </a:ln>
          </p:spPr>
          <p:txBody>
            <a:bodyPr/>
            <a:lstStyle/>
            <a:p>
              <a:endParaRPr lang="bg-BG" b="1"/>
            </a:p>
          </p:txBody>
        </p:sp>
        <p:sp>
          <p:nvSpPr>
            <p:cNvPr id="416" name="Freeform 48"/>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chemeClr val="accent5">
                <a:lumMod val="20000"/>
                <a:lumOff val="80000"/>
              </a:schemeClr>
            </a:solidFill>
            <a:ln w="9525">
              <a:noFill/>
              <a:round/>
              <a:headEnd/>
              <a:tailEnd/>
            </a:ln>
          </p:spPr>
          <p:txBody>
            <a:bodyPr/>
            <a:lstStyle/>
            <a:p>
              <a:endParaRPr lang="bg-BG" b="1"/>
            </a:p>
          </p:txBody>
        </p:sp>
        <p:sp>
          <p:nvSpPr>
            <p:cNvPr id="417" name="Freeform 49"/>
            <p:cNvSpPr>
              <a:spLocks/>
            </p:cNvSpPr>
            <p:nvPr/>
          </p:nvSpPr>
          <p:spPr bwMode="auto">
            <a:xfrm>
              <a:off x="2549525" y="2114550"/>
              <a:ext cx="90488" cy="225425"/>
            </a:xfrm>
            <a:custGeom>
              <a:avLst/>
              <a:gdLst/>
              <a:ahLst/>
              <a:cxnLst>
                <a:cxn ang="0">
                  <a:pos x="0" y="694"/>
                </a:cxn>
                <a:cxn ang="0">
                  <a:pos x="231" y="0"/>
                </a:cxn>
                <a:cxn ang="0">
                  <a:pos x="287" y="17"/>
                </a:cxn>
                <a:cxn ang="0">
                  <a:pos x="55" y="712"/>
                </a:cxn>
                <a:cxn ang="0">
                  <a:pos x="0" y="694"/>
                </a:cxn>
              </a:cxnLst>
              <a:rect l="0" t="0" r="r" b="b"/>
              <a:pathLst>
                <a:path w="287" h="712">
                  <a:moveTo>
                    <a:pt x="0" y="694"/>
                  </a:moveTo>
                  <a:lnTo>
                    <a:pt x="231" y="0"/>
                  </a:lnTo>
                  <a:lnTo>
                    <a:pt x="287" y="17"/>
                  </a:lnTo>
                  <a:lnTo>
                    <a:pt x="55" y="712"/>
                  </a:lnTo>
                  <a:lnTo>
                    <a:pt x="0" y="694"/>
                  </a:lnTo>
                  <a:close/>
                </a:path>
              </a:pathLst>
            </a:custGeom>
            <a:solidFill>
              <a:srgbClr val="008483"/>
            </a:solidFill>
            <a:ln w="9525">
              <a:noFill/>
              <a:round/>
              <a:headEnd/>
              <a:tailEnd/>
            </a:ln>
          </p:spPr>
          <p:txBody>
            <a:bodyPr/>
            <a:lstStyle/>
            <a:p>
              <a:endParaRPr lang="bg-BG" b="1"/>
            </a:p>
          </p:txBody>
        </p:sp>
        <p:sp>
          <p:nvSpPr>
            <p:cNvPr id="418" name="Freeform 50"/>
            <p:cNvSpPr>
              <a:spLocks/>
            </p:cNvSpPr>
            <p:nvPr/>
          </p:nvSpPr>
          <p:spPr bwMode="auto">
            <a:xfrm>
              <a:off x="4138613" y="2276475"/>
              <a:ext cx="233363" cy="158750"/>
            </a:xfrm>
            <a:custGeom>
              <a:avLst/>
              <a:gdLst/>
              <a:ahLst/>
              <a:cxnLst>
                <a:cxn ang="0">
                  <a:pos x="734" y="0"/>
                </a:cxn>
                <a:cxn ang="0">
                  <a:pos x="232" y="502"/>
                </a:cxn>
                <a:cxn ang="0">
                  <a:pos x="0" y="116"/>
                </a:cxn>
                <a:cxn ang="0">
                  <a:pos x="734" y="0"/>
                </a:cxn>
              </a:cxnLst>
              <a:rect l="0" t="0" r="r" b="b"/>
              <a:pathLst>
                <a:path w="734" h="502">
                  <a:moveTo>
                    <a:pt x="734" y="0"/>
                  </a:moveTo>
                  <a:lnTo>
                    <a:pt x="232" y="502"/>
                  </a:lnTo>
                  <a:lnTo>
                    <a:pt x="0" y="116"/>
                  </a:lnTo>
                  <a:lnTo>
                    <a:pt x="734" y="0"/>
                  </a:lnTo>
                  <a:close/>
                </a:path>
              </a:pathLst>
            </a:custGeom>
            <a:solidFill>
              <a:srgbClr val="FFFFFF"/>
            </a:solidFill>
            <a:ln w="9525">
              <a:noFill/>
              <a:round/>
              <a:headEnd/>
              <a:tailEnd/>
            </a:ln>
          </p:spPr>
          <p:txBody>
            <a:bodyPr/>
            <a:lstStyle/>
            <a:p>
              <a:endParaRPr lang="bg-BG" b="1"/>
            </a:p>
          </p:txBody>
        </p:sp>
        <p:sp>
          <p:nvSpPr>
            <p:cNvPr id="419" name="Freeform 51"/>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rgbClr val="FFFFFF"/>
            </a:solidFill>
            <a:ln w="9525">
              <a:noFill/>
              <a:round/>
              <a:headEnd/>
              <a:tailEnd/>
            </a:ln>
          </p:spPr>
          <p:txBody>
            <a:bodyPr/>
            <a:lstStyle/>
            <a:p>
              <a:endParaRPr lang="bg-BG" b="1"/>
            </a:p>
          </p:txBody>
        </p:sp>
        <p:sp>
          <p:nvSpPr>
            <p:cNvPr id="420" name="Freeform 52"/>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chemeClr val="accent5">
                <a:lumMod val="20000"/>
                <a:lumOff val="80000"/>
              </a:schemeClr>
            </a:solidFill>
            <a:ln w="9525">
              <a:noFill/>
              <a:round/>
              <a:headEnd/>
              <a:tailEnd/>
            </a:ln>
          </p:spPr>
          <p:txBody>
            <a:bodyPr/>
            <a:lstStyle/>
            <a:p>
              <a:endParaRPr lang="bg-BG" b="1"/>
            </a:p>
          </p:txBody>
        </p:sp>
        <p:sp>
          <p:nvSpPr>
            <p:cNvPr id="421" name="Freeform 53"/>
            <p:cNvSpPr>
              <a:spLocks/>
            </p:cNvSpPr>
            <p:nvPr/>
          </p:nvSpPr>
          <p:spPr bwMode="auto">
            <a:xfrm>
              <a:off x="4137025" y="2266950"/>
              <a:ext cx="236538" cy="55563"/>
            </a:xfrm>
            <a:custGeom>
              <a:avLst/>
              <a:gdLst/>
              <a:ahLst/>
              <a:cxnLst>
                <a:cxn ang="0">
                  <a:pos x="0" y="115"/>
                </a:cxn>
                <a:cxn ang="0">
                  <a:pos x="733" y="0"/>
                </a:cxn>
                <a:cxn ang="0">
                  <a:pos x="742" y="57"/>
                </a:cxn>
                <a:cxn ang="0">
                  <a:pos x="8" y="172"/>
                </a:cxn>
                <a:cxn ang="0">
                  <a:pos x="0" y="115"/>
                </a:cxn>
              </a:cxnLst>
              <a:rect l="0" t="0" r="r" b="b"/>
              <a:pathLst>
                <a:path w="742" h="172">
                  <a:moveTo>
                    <a:pt x="0" y="115"/>
                  </a:moveTo>
                  <a:lnTo>
                    <a:pt x="733" y="0"/>
                  </a:lnTo>
                  <a:lnTo>
                    <a:pt x="742" y="57"/>
                  </a:lnTo>
                  <a:lnTo>
                    <a:pt x="8" y="172"/>
                  </a:lnTo>
                  <a:lnTo>
                    <a:pt x="0" y="115"/>
                  </a:lnTo>
                  <a:close/>
                </a:path>
              </a:pathLst>
            </a:custGeom>
            <a:solidFill>
              <a:srgbClr val="16494A"/>
            </a:solidFill>
            <a:ln w="9525">
              <a:noFill/>
              <a:round/>
              <a:headEnd/>
              <a:tailEnd/>
            </a:ln>
          </p:spPr>
          <p:txBody>
            <a:bodyPr/>
            <a:lstStyle/>
            <a:p>
              <a:endParaRPr lang="bg-BG" b="1"/>
            </a:p>
          </p:txBody>
        </p:sp>
        <p:sp>
          <p:nvSpPr>
            <p:cNvPr id="422" name="Freeform 54"/>
            <p:cNvSpPr>
              <a:spLocks/>
            </p:cNvSpPr>
            <p:nvPr/>
          </p:nvSpPr>
          <p:spPr bwMode="auto">
            <a:xfrm>
              <a:off x="4519613" y="4541838"/>
              <a:ext cx="146050" cy="220663"/>
            </a:xfrm>
            <a:custGeom>
              <a:avLst/>
              <a:gdLst/>
              <a:ahLst/>
              <a:cxnLst>
                <a:cxn ang="0">
                  <a:pos x="232" y="0"/>
                </a:cxn>
                <a:cxn ang="0">
                  <a:pos x="463" y="695"/>
                </a:cxn>
                <a:cxn ang="0">
                  <a:pos x="0" y="695"/>
                </a:cxn>
                <a:cxn ang="0">
                  <a:pos x="232" y="0"/>
                </a:cxn>
              </a:cxnLst>
              <a:rect l="0" t="0" r="r" b="b"/>
              <a:pathLst>
                <a:path w="463" h="695">
                  <a:moveTo>
                    <a:pt x="232" y="0"/>
                  </a:moveTo>
                  <a:lnTo>
                    <a:pt x="463" y="695"/>
                  </a:lnTo>
                  <a:lnTo>
                    <a:pt x="0" y="695"/>
                  </a:lnTo>
                  <a:lnTo>
                    <a:pt x="232" y="0"/>
                  </a:lnTo>
                  <a:close/>
                </a:path>
              </a:pathLst>
            </a:custGeom>
            <a:solidFill>
              <a:schemeClr val="accent5">
                <a:lumMod val="20000"/>
                <a:lumOff val="80000"/>
              </a:schemeClr>
            </a:solidFill>
            <a:ln w="9525">
              <a:noFill/>
              <a:round/>
              <a:headEnd/>
              <a:tailEnd/>
            </a:ln>
          </p:spPr>
          <p:txBody>
            <a:bodyPr/>
            <a:lstStyle/>
            <a:p>
              <a:endParaRPr lang="bg-BG" b="1"/>
            </a:p>
          </p:txBody>
        </p:sp>
        <p:sp>
          <p:nvSpPr>
            <p:cNvPr id="423" name="Freeform 55"/>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FFFFFF"/>
            </a:solidFill>
            <a:ln w="9525">
              <a:noFill/>
              <a:round/>
              <a:headEnd/>
              <a:tailEnd/>
            </a:ln>
          </p:spPr>
          <p:txBody>
            <a:bodyPr/>
            <a:lstStyle/>
            <a:p>
              <a:endParaRPr lang="bg-BG" b="1"/>
            </a:p>
          </p:txBody>
        </p:sp>
        <p:sp>
          <p:nvSpPr>
            <p:cNvPr id="424" name="Freeform 56"/>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16494A"/>
            </a:solidFill>
            <a:ln w="9525">
              <a:noFill/>
              <a:round/>
              <a:headEnd/>
              <a:tailEnd/>
            </a:ln>
          </p:spPr>
          <p:txBody>
            <a:bodyPr/>
            <a:lstStyle/>
            <a:p>
              <a:endParaRPr lang="bg-BG" b="1"/>
            </a:p>
          </p:txBody>
        </p:sp>
        <p:sp>
          <p:nvSpPr>
            <p:cNvPr id="425" name="Freeform 57"/>
            <p:cNvSpPr>
              <a:spLocks/>
            </p:cNvSpPr>
            <p:nvPr/>
          </p:nvSpPr>
          <p:spPr bwMode="auto">
            <a:xfrm>
              <a:off x="4510088" y="4540250"/>
              <a:ext cx="90488" cy="225425"/>
            </a:xfrm>
            <a:custGeom>
              <a:avLst/>
              <a:gdLst/>
              <a:ahLst/>
              <a:cxnLst>
                <a:cxn ang="0">
                  <a:pos x="0" y="694"/>
                </a:cxn>
                <a:cxn ang="0">
                  <a:pos x="231" y="0"/>
                </a:cxn>
                <a:cxn ang="0">
                  <a:pos x="287" y="18"/>
                </a:cxn>
                <a:cxn ang="0">
                  <a:pos x="55" y="712"/>
                </a:cxn>
                <a:cxn ang="0">
                  <a:pos x="0" y="694"/>
                </a:cxn>
              </a:cxnLst>
              <a:rect l="0" t="0" r="r" b="b"/>
              <a:pathLst>
                <a:path w="287" h="712">
                  <a:moveTo>
                    <a:pt x="0" y="694"/>
                  </a:moveTo>
                  <a:lnTo>
                    <a:pt x="231" y="0"/>
                  </a:lnTo>
                  <a:lnTo>
                    <a:pt x="287" y="18"/>
                  </a:lnTo>
                  <a:lnTo>
                    <a:pt x="55"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26" name="Freeform 58"/>
            <p:cNvSpPr>
              <a:spLocks/>
            </p:cNvSpPr>
            <p:nvPr/>
          </p:nvSpPr>
          <p:spPr bwMode="auto">
            <a:xfrm>
              <a:off x="5726113" y="4733924"/>
              <a:ext cx="161925" cy="42863"/>
            </a:xfrm>
            <a:custGeom>
              <a:avLst/>
              <a:gdLst/>
              <a:ahLst/>
              <a:cxnLst>
                <a:cxn ang="0">
                  <a:pos x="510" y="56"/>
                </a:cxn>
                <a:cxn ang="0">
                  <a:pos x="8" y="133"/>
                </a:cxn>
                <a:cxn ang="0">
                  <a:pos x="0" y="76"/>
                </a:cxn>
                <a:cxn ang="0">
                  <a:pos x="501" y="0"/>
                </a:cxn>
                <a:cxn ang="0">
                  <a:pos x="510" y="56"/>
                </a:cxn>
              </a:cxnLst>
              <a:rect l="0" t="0" r="r" b="b"/>
              <a:pathLst>
                <a:path w="510" h="133">
                  <a:moveTo>
                    <a:pt x="510" y="56"/>
                  </a:moveTo>
                  <a:lnTo>
                    <a:pt x="8" y="133"/>
                  </a:lnTo>
                  <a:lnTo>
                    <a:pt x="0" y="76"/>
                  </a:lnTo>
                  <a:lnTo>
                    <a:pt x="501" y="0"/>
                  </a:lnTo>
                  <a:lnTo>
                    <a:pt x="510" y="56"/>
                  </a:lnTo>
                  <a:close/>
                </a:path>
              </a:pathLst>
            </a:custGeom>
            <a:solidFill>
              <a:schemeClr val="accent5">
                <a:lumMod val="20000"/>
                <a:lumOff val="80000"/>
              </a:schemeClr>
            </a:solidFill>
            <a:ln w="9525">
              <a:noFill/>
              <a:round/>
              <a:headEnd/>
              <a:tailEnd/>
            </a:ln>
          </p:spPr>
          <p:txBody>
            <a:bodyPr/>
            <a:lstStyle/>
            <a:p>
              <a:endParaRPr lang="bg-BG" b="1"/>
            </a:p>
          </p:txBody>
        </p:sp>
        <p:sp>
          <p:nvSpPr>
            <p:cNvPr id="427" name="Freeform 59"/>
            <p:cNvSpPr>
              <a:spLocks/>
            </p:cNvSpPr>
            <p:nvPr/>
          </p:nvSpPr>
          <p:spPr bwMode="auto">
            <a:xfrm>
              <a:off x="5781675" y="4732338"/>
              <a:ext cx="112713" cy="146050"/>
            </a:xfrm>
            <a:custGeom>
              <a:avLst/>
              <a:gdLst/>
              <a:ahLst/>
              <a:cxnLst>
                <a:cxn ang="0">
                  <a:pos x="356" y="34"/>
                </a:cxn>
                <a:cxn ang="0">
                  <a:pos x="47" y="458"/>
                </a:cxn>
                <a:cxn ang="0">
                  <a:pos x="0" y="424"/>
                </a:cxn>
                <a:cxn ang="0">
                  <a:pos x="308" y="0"/>
                </a:cxn>
                <a:cxn ang="0">
                  <a:pos x="356" y="34"/>
                </a:cxn>
              </a:cxnLst>
              <a:rect l="0" t="0" r="r" b="b"/>
              <a:pathLst>
                <a:path w="356" h="458">
                  <a:moveTo>
                    <a:pt x="356" y="34"/>
                  </a:moveTo>
                  <a:lnTo>
                    <a:pt x="47" y="458"/>
                  </a:lnTo>
                  <a:lnTo>
                    <a:pt x="0" y="424"/>
                  </a:lnTo>
                  <a:lnTo>
                    <a:pt x="308" y="0"/>
                  </a:lnTo>
                  <a:lnTo>
                    <a:pt x="356" y="34"/>
                  </a:lnTo>
                  <a:close/>
                </a:path>
              </a:pathLst>
            </a:custGeom>
            <a:solidFill>
              <a:schemeClr val="accent5">
                <a:lumMod val="20000"/>
                <a:lumOff val="80000"/>
              </a:schemeClr>
            </a:solidFill>
            <a:ln w="9525">
              <a:noFill/>
              <a:round/>
              <a:headEnd/>
              <a:tailEnd/>
            </a:ln>
          </p:spPr>
          <p:txBody>
            <a:bodyPr/>
            <a:lstStyle/>
            <a:p>
              <a:endParaRPr lang="bg-BG" b="1"/>
            </a:p>
          </p:txBody>
        </p:sp>
        <p:sp>
          <p:nvSpPr>
            <p:cNvPr id="428" name="Rectangle 60"/>
            <p:cNvSpPr>
              <a:spLocks noChangeArrowheads="1"/>
            </p:cNvSpPr>
            <p:nvPr/>
          </p:nvSpPr>
          <p:spPr bwMode="auto">
            <a:xfrm>
              <a:off x="4016375" y="1198563"/>
              <a:ext cx="1298575" cy="1090613"/>
            </a:xfrm>
            <a:prstGeom prst="rect">
              <a:avLst/>
            </a:prstGeom>
            <a:solidFill>
              <a:srgbClr val="29166E"/>
            </a:solidFill>
            <a:ln w="9525">
              <a:noFill/>
              <a:miter lim="800000"/>
              <a:headEnd/>
              <a:tailEnd/>
            </a:ln>
          </p:spPr>
          <p:txBody>
            <a:bodyPr/>
            <a:lstStyle/>
            <a:p>
              <a:endParaRPr lang="bg-BG" b="1"/>
            </a:p>
          </p:txBody>
        </p:sp>
        <p:sp>
          <p:nvSpPr>
            <p:cNvPr id="429" name="Rectangle 61"/>
            <p:cNvSpPr>
              <a:spLocks noChangeArrowheads="1"/>
            </p:cNvSpPr>
            <p:nvPr/>
          </p:nvSpPr>
          <p:spPr bwMode="auto">
            <a:xfrm>
              <a:off x="3979863" y="1162050"/>
              <a:ext cx="1298575" cy="1090613"/>
            </a:xfrm>
            <a:prstGeom prst="rect">
              <a:avLst/>
            </a:prstGeom>
            <a:solidFill>
              <a:srgbClr val="FFFFFF"/>
            </a:solidFill>
            <a:ln w="9525">
              <a:noFill/>
              <a:miter lim="800000"/>
              <a:headEnd/>
              <a:tailEnd/>
            </a:ln>
          </p:spPr>
          <p:txBody>
            <a:bodyPr/>
            <a:lstStyle/>
            <a:p>
              <a:endParaRPr lang="bg-BG" b="1"/>
            </a:p>
          </p:txBody>
        </p:sp>
        <p:sp>
          <p:nvSpPr>
            <p:cNvPr id="430" name="Rectangle 62"/>
            <p:cNvSpPr>
              <a:spLocks noChangeArrowheads="1"/>
            </p:cNvSpPr>
            <p:nvPr/>
          </p:nvSpPr>
          <p:spPr bwMode="auto">
            <a:xfrm>
              <a:off x="3979863" y="1162050"/>
              <a:ext cx="1298575" cy="1090613"/>
            </a:xfrm>
            <a:prstGeom prst="rect">
              <a:avLst/>
            </a:prstGeom>
            <a:noFill/>
            <a:ln w="0">
              <a:solidFill>
                <a:srgbClr val="23282B"/>
              </a:solidFill>
              <a:miter lim="800000"/>
              <a:headEnd/>
              <a:tailEnd/>
            </a:ln>
          </p:spPr>
          <p:txBody>
            <a:bodyPr/>
            <a:lstStyle/>
            <a:p>
              <a:endParaRPr lang="bg-BG" b="1"/>
            </a:p>
          </p:txBody>
        </p:sp>
        <p:sp>
          <p:nvSpPr>
            <p:cNvPr id="431" name="Rectangle 63"/>
            <p:cNvSpPr>
              <a:spLocks noChangeArrowheads="1"/>
            </p:cNvSpPr>
            <p:nvPr/>
          </p:nvSpPr>
          <p:spPr bwMode="auto">
            <a:xfrm>
              <a:off x="4398963" y="1214438"/>
              <a:ext cx="29462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Shape</a:t>
              </a:r>
              <a:endParaRPr lang="en-US" b="1" noProof="1">
                <a:effectLst>
                  <a:outerShdw blurRad="38100" dist="38100" dir="2700000" algn="tl">
                    <a:srgbClr val="FFFFFF"/>
                  </a:outerShdw>
                </a:effectLst>
              </a:endParaRPr>
            </a:p>
          </p:txBody>
        </p:sp>
        <p:sp>
          <p:nvSpPr>
            <p:cNvPr id="432" name="Line 64"/>
            <p:cNvSpPr>
              <a:spLocks noChangeShapeType="1"/>
            </p:cNvSpPr>
            <p:nvPr/>
          </p:nvSpPr>
          <p:spPr bwMode="auto">
            <a:xfrm>
              <a:off x="3979863" y="1443038"/>
              <a:ext cx="1285875" cy="0"/>
            </a:xfrm>
            <a:prstGeom prst="line">
              <a:avLst/>
            </a:prstGeom>
            <a:noFill/>
            <a:ln w="0">
              <a:solidFill>
                <a:srgbClr val="24211D"/>
              </a:solidFill>
              <a:round/>
              <a:headEnd/>
              <a:tailEnd/>
            </a:ln>
          </p:spPr>
          <p:txBody>
            <a:bodyPr/>
            <a:lstStyle/>
            <a:p>
              <a:endParaRPr lang="bg-BG" b="1"/>
            </a:p>
          </p:txBody>
        </p:sp>
        <p:sp>
          <p:nvSpPr>
            <p:cNvPr id="433" name="Rectangle 65"/>
            <p:cNvSpPr>
              <a:spLocks noChangeArrowheads="1"/>
            </p:cNvSpPr>
            <p:nvPr/>
          </p:nvSpPr>
          <p:spPr bwMode="auto">
            <a:xfrm>
              <a:off x="4052888" y="1568450"/>
              <a:ext cx="73116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#Position:Point</a:t>
              </a:r>
              <a:endParaRPr lang="en-US" b="1" noProof="1">
                <a:effectLst>
                  <a:outerShdw blurRad="38100" dist="38100" dir="2700000" algn="tl">
                    <a:srgbClr val="FFFFFF"/>
                  </a:outerShdw>
                </a:effectLst>
              </a:endParaRPr>
            </a:p>
          </p:txBody>
        </p:sp>
        <p:sp>
          <p:nvSpPr>
            <p:cNvPr id="434" name="Line 66"/>
            <p:cNvSpPr>
              <a:spLocks noChangeShapeType="1"/>
            </p:cNvSpPr>
            <p:nvPr/>
          </p:nvSpPr>
          <p:spPr bwMode="auto">
            <a:xfrm>
              <a:off x="3979863" y="1835150"/>
              <a:ext cx="1285875" cy="0"/>
            </a:xfrm>
            <a:prstGeom prst="line">
              <a:avLst/>
            </a:prstGeom>
            <a:noFill/>
            <a:ln w="0">
              <a:solidFill>
                <a:srgbClr val="24211D"/>
              </a:solidFill>
              <a:round/>
              <a:headEnd/>
              <a:tailEnd/>
            </a:ln>
          </p:spPr>
          <p:txBody>
            <a:bodyPr/>
            <a:lstStyle/>
            <a:p>
              <a:endParaRPr lang="bg-BG" b="1"/>
            </a:p>
          </p:txBody>
        </p:sp>
        <p:sp>
          <p:nvSpPr>
            <p:cNvPr id="435" name="Rectangle 67"/>
            <p:cNvSpPr>
              <a:spLocks noChangeArrowheads="1"/>
            </p:cNvSpPr>
            <p:nvPr/>
          </p:nvSpPr>
          <p:spPr bwMode="auto">
            <a:xfrm>
              <a:off x="6094413" y="1198563"/>
              <a:ext cx="993775" cy="1519238"/>
            </a:xfrm>
            <a:prstGeom prst="rect">
              <a:avLst/>
            </a:prstGeom>
            <a:solidFill>
              <a:srgbClr val="29166E"/>
            </a:solidFill>
            <a:ln w="9525">
              <a:noFill/>
              <a:miter lim="800000"/>
              <a:headEnd/>
              <a:tailEnd/>
            </a:ln>
          </p:spPr>
          <p:txBody>
            <a:bodyPr/>
            <a:lstStyle/>
            <a:p>
              <a:endParaRPr lang="bg-BG" b="1"/>
            </a:p>
          </p:txBody>
        </p:sp>
        <p:sp>
          <p:nvSpPr>
            <p:cNvPr id="436" name="Rectangle 68"/>
            <p:cNvSpPr>
              <a:spLocks noChangeArrowheads="1"/>
            </p:cNvSpPr>
            <p:nvPr/>
          </p:nvSpPr>
          <p:spPr bwMode="auto">
            <a:xfrm>
              <a:off x="6057900" y="1162050"/>
              <a:ext cx="992188" cy="1519238"/>
            </a:xfrm>
            <a:prstGeom prst="rect">
              <a:avLst/>
            </a:prstGeom>
            <a:solidFill>
              <a:srgbClr val="FFFFFF"/>
            </a:solidFill>
            <a:ln w="9525">
              <a:noFill/>
              <a:miter lim="800000"/>
              <a:headEnd/>
              <a:tailEnd/>
            </a:ln>
          </p:spPr>
          <p:txBody>
            <a:bodyPr/>
            <a:lstStyle/>
            <a:p>
              <a:endParaRPr lang="bg-BG" b="1"/>
            </a:p>
          </p:txBody>
        </p:sp>
        <p:sp>
          <p:nvSpPr>
            <p:cNvPr id="437" name="Rectangle 69"/>
            <p:cNvSpPr>
              <a:spLocks noChangeArrowheads="1"/>
            </p:cNvSpPr>
            <p:nvPr/>
          </p:nvSpPr>
          <p:spPr bwMode="auto">
            <a:xfrm>
              <a:off x="6057900" y="1162050"/>
              <a:ext cx="992188" cy="1519238"/>
            </a:xfrm>
            <a:prstGeom prst="rect">
              <a:avLst/>
            </a:prstGeom>
            <a:noFill/>
            <a:ln w="0">
              <a:solidFill>
                <a:srgbClr val="24211D"/>
              </a:solidFill>
              <a:miter lim="800000"/>
              <a:headEnd/>
              <a:tailEnd/>
            </a:ln>
          </p:spPr>
          <p:txBody>
            <a:bodyPr/>
            <a:lstStyle/>
            <a:p>
              <a:endParaRPr lang="bg-BG" b="1"/>
            </a:p>
          </p:txBody>
        </p:sp>
        <p:sp>
          <p:nvSpPr>
            <p:cNvPr id="438" name="Rectangle 70"/>
            <p:cNvSpPr>
              <a:spLocks noChangeArrowheads="1"/>
            </p:cNvSpPr>
            <p:nvPr/>
          </p:nvSpPr>
          <p:spPr bwMode="auto">
            <a:xfrm>
              <a:off x="6364288" y="1208088"/>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39" name="Rectangle 71"/>
            <p:cNvSpPr>
              <a:spLocks noChangeArrowheads="1"/>
            </p:cNvSpPr>
            <p:nvPr/>
          </p:nvSpPr>
          <p:spPr bwMode="auto">
            <a:xfrm>
              <a:off x="6376988" y="1403350"/>
              <a:ext cx="25201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0" name="Line 72"/>
            <p:cNvSpPr>
              <a:spLocks noChangeShapeType="1"/>
            </p:cNvSpPr>
            <p:nvPr/>
          </p:nvSpPr>
          <p:spPr bwMode="auto">
            <a:xfrm>
              <a:off x="6057900" y="1639888"/>
              <a:ext cx="981075" cy="0"/>
            </a:xfrm>
            <a:prstGeom prst="line">
              <a:avLst/>
            </a:prstGeom>
            <a:noFill/>
            <a:ln w="0">
              <a:solidFill>
                <a:srgbClr val="24211D"/>
              </a:solidFill>
              <a:round/>
              <a:headEnd/>
              <a:tailEnd/>
            </a:ln>
          </p:spPr>
          <p:txBody>
            <a:bodyPr/>
            <a:lstStyle/>
            <a:p>
              <a:endParaRPr lang="bg-BG" b="1"/>
            </a:p>
          </p:txBody>
        </p:sp>
        <p:sp>
          <p:nvSpPr>
            <p:cNvPr id="441" name="Rectangle 73"/>
            <p:cNvSpPr>
              <a:spLocks noChangeArrowheads="1"/>
            </p:cNvSpPr>
            <p:nvPr/>
          </p:nvSpPr>
          <p:spPr bwMode="auto">
            <a:xfrm>
              <a:off x="6130925" y="1763713"/>
              <a:ext cx="282747"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+X:int</a:t>
              </a:r>
              <a:endParaRPr lang="en-US" b="1" noProof="1">
                <a:effectLst>
                  <a:outerShdw blurRad="38100" dist="38100" dir="2700000" algn="tl">
                    <a:srgbClr val="FFFFFF"/>
                  </a:outerShdw>
                </a:effectLst>
              </a:endParaRPr>
            </a:p>
          </p:txBody>
        </p:sp>
        <p:sp>
          <p:nvSpPr>
            <p:cNvPr id="442" name="Rectangle 74"/>
            <p:cNvSpPr>
              <a:spLocks noChangeArrowheads="1"/>
            </p:cNvSpPr>
            <p:nvPr/>
          </p:nvSpPr>
          <p:spPr bwMode="auto">
            <a:xfrm>
              <a:off x="6130925" y="1958975"/>
              <a:ext cx="271202"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+Y:int</a:t>
              </a:r>
              <a:endParaRPr lang="en-US" b="1" noProof="1">
                <a:effectLst>
                  <a:outerShdw blurRad="38100" dist="38100" dir="2700000" algn="tl">
                    <a:srgbClr val="FFFFFF"/>
                  </a:outerShdw>
                </a:effectLst>
              </a:endParaRPr>
            </a:p>
          </p:txBody>
        </p:sp>
        <p:sp>
          <p:nvSpPr>
            <p:cNvPr id="443" name="Line 75"/>
            <p:cNvSpPr>
              <a:spLocks noChangeShapeType="1"/>
            </p:cNvSpPr>
            <p:nvPr/>
          </p:nvSpPr>
          <p:spPr bwMode="auto">
            <a:xfrm>
              <a:off x="6057900" y="2227263"/>
              <a:ext cx="981075" cy="0"/>
            </a:xfrm>
            <a:prstGeom prst="line">
              <a:avLst/>
            </a:prstGeom>
            <a:noFill/>
            <a:ln w="0">
              <a:solidFill>
                <a:srgbClr val="24211D"/>
              </a:solidFill>
              <a:round/>
              <a:headEnd/>
              <a:tailEnd/>
            </a:ln>
          </p:spPr>
          <p:txBody>
            <a:bodyPr/>
            <a:lstStyle/>
            <a:p>
              <a:endParaRPr lang="bg-BG" b="1"/>
            </a:p>
          </p:txBody>
        </p:sp>
        <p:sp>
          <p:nvSpPr>
            <p:cNvPr id="444" name="Rectangle 76"/>
            <p:cNvSpPr>
              <a:spLocks noChangeArrowheads="1"/>
            </p:cNvSpPr>
            <p:nvPr/>
          </p:nvSpPr>
          <p:spPr bwMode="auto">
            <a:xfrm>
              <a:off x="6130925" y="2351088"/>
              <a:ext cx="30973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5" name="Rectangle 77"/>
            <p:cNvSpPr>
              <a:spLocks noChangeArrowheads="1"/>
            </p:cNvSpPr>
            <p:nvPr/>
          </p:nvSpPr>
          <p:spPr bwMode="auto">
            <a:xfrm>
              <a:off x="2055813" y="1198563"/>
              <a:ext cx="1606550" cy="930275"/>
            </a:xfrm>
            <a:prstGeom prst="rect">
              <a:avLst/>
            </a:prstGeom>
            <a:solidFill>
              <a:srgbClr val="29166E"/>
            </a:solidFill>
            <a:ln w="9525">
              <a:noFill/>
              <a:miter lim="800000"/>
              <a:headEnd/>
              <a:tailEnd/>
            </a:ln>
          </p:spPr>
          <p:txBody>
            <a:bodyPr/>
            <a:lstStyle/>
            <a:p>
              <a:endParaRPr lang="bg-BG" b="1"/>
            </a:p>
          </p:txBody>
        </p:sp>
        <p:sp>
          <p:nvSpPr>
            <p:cNvPr id="446" name="Rectangle 78"/>
            <p:cNvSpPr>
              <a:spLocks noChangeArrowheads="1"/>
            </p:cNvSpPr>
            <p:nvPr/>
          </p:nvSpPr>
          <p:spPr bwMode="auto">
            <a:xfrm>
              <a:off x="2055813" y="1198563"/>
              <a:ext cx="1606550" cy="930275"/>
            </a:xfrm>
            <a:prstGeom prst="rect">
              <a:avLst/>
            </a:prstGeom>
            <a:noFill/>
            <a:ln w="0">
              <a:solidFill>
                <a:srgbClr val="3C1D74"/>
              </a:solidFill>
              <a:miter lim="800000"/>
              <a:headEnd/>
              <a:tailEnd/>
            </a:ln>
          </p:spPr>
          <p:txBody>
            <a:bodyPr/>
            <a:lstStyle/>
            <a:p>
              <a:endParaRPr lang="bg-BG" b="1"/>
            </a:p>
          </p:txBody>
        </p:sp>
        <p:sp>
          <p:nvSpPr>
            <p:cNvPr id="447" name="Rectangle 79"/>
            <p:cNvSpPr>
              <a:spLocks noChangeArrowheads="1"/>
            </p:cNvSpPr>
            <p:nvPr/>
          </p:nvSpPr>
          <p:spPr bwMode="auto">
            <a:xfrm>
              <a:off x="1981200" y="1162050"/>
              <a:ext cx="1644650" cy="930275"/>
            </a:xfrm>
            <a:prstGeom prst="rect">
              <a:avLst/>
            </a:prstGeom>
            <a:solidFill>
              <a:srgbClr val="FFFFFF"/>
            </a:solidFill>
            <a:ln w="9525">
              <a:noFill/>
              <a:miter lim="800000"/>
              <a:headEnd/>
              <a:tailEnd/>
            </a:ln>
          </p:spPr>
          <p:txBody>
            <a:bodyPr/>
            <a:lstStyle/>
            <a:p>
              <a:endParaRPr lang="bg-BG" b="1"/>
            </a:p>
          </p:txBody>
        </p:sp>
        <p:sp>
          <p:nvSpPr>
            <p:cNvPr id="448" name="Rectangle 80"/>
            <p:cNvSpPr>
              <a:spLocks noChangeArrowheads="1"/>
            </p:cNvSpPr>
            <p:nvPr/>
          </p:nvSpPr>
          <p:spPr bwMode="auto">
            <a:xfrm>
              <a:off x="1981200" y="1162050"/>
              <a:ext cx="1644650" cy="930275"/>
            </a:xfrm>
            <a:prstGeom prst="rect">
              <a:avLst/>
            </a:prstGeom>
            <a:noFill/>
            <a:ln w="0">
              <a:solidFill>
                <a:srgbClr val="24211D"/>
              </a:solidFill>
              <a:miter lim="800000"/>
              <a:headEnd/>
              <a:tailEnd/>
            </a:ln>
          </p:spPr>
          <p:txBody>
            <a:bodyPr/>
            <a:lstStyle/>
            <a:p>
              <a:endParaRPr lang="bg-BG" b="1"/>
            </a:p>
          </p:txBody>
        </p:sp>
        <p:sp>
          <p:nvSpPr>
            <p:cNvPr id="449" name="Rectangle 81"/>
            <p:cNvSpPr>
              <a:spLocks noChangeArrowheads="1"/>
            </p:cNvSpPr>
            <p:nvPr/>
          </p:nvSpPr>
          <p:spPr bwMode="auto">
            <a:xfrm>
              <a:off x="2536825" y="1209675"/>
              <a:ext cx="423784"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interface</a:t>
              </a:r>
              <a:endParaRPr lang="en-US" b="1" noProof="1">
                <a:effectLst>
                  <a:outerShdw blurRad="38100" dist="38100" dir="2700000" algn="tl">
                    <a:srgbClr val="FFFFFF"/>
                  </a:outerShdw>
                </a:effectLst>
              </a:endParaRPr>
            </a:p>
          </p:txBody>
        </p:sp>
        <p:sp>
          <p:nvSpPr>
            <p:cNvPr id="450" name="Rectangle 82"/>
            <p:cNvSpPr>
              <a:spLocks noChangeArrowheads="1"/>
            </p:cNvSpPr>
            <p:nvPr/>
          </p:nvSpPr>
          <p:spPr bwMode="auto">
            <a:xfrm>
              <a:off x="2095500" y="1406525"/>
              <a:ext cx="984228"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ISurfaceCalculatable</a:t>
              </a:r>
              <a:endParaRPr lang="en-US" b="1" noProof="1">
                <a:effectLst>
                  <a:outerShdw blurRad="38100" dist="38100" dir="2700000" algn="tl">
                    <a:srgbClr val="FFFFFF"/>
                  </a:outerShdw>
                </a:effectLst>
              </a:endParaRPr>
            </a:p>
          </p:txBody>
        </p:sp>
        <p:sp>
          <p:nvSpPr>
            <p:cNvPr id="451" name="Line 83"/>
            <p:cNvSpPr>
              <a:spLocks noChangeShapeType="1"/>
            </p:cNvSpPr>
            <p:nvPr/>
          </p:nvSpPr>
          <p:spPr bwMode="auto">
            <a:xfrm>
              <a:off x="1981200" y="1639888"/>
              <a:ext cx="1631950" cy="0"/>
            </a:xfrm>
            <a:prstGeom prst="line">
              <a:avLst/>
            </a:prstGeom>
            <a:noFill/>
            <a:ln w="0">
              <a:solidFill>
                <a:srgbClr val="24211D"/>
              </a:solidFill>
              <a:round/>
              <a:headEnd/>
              <a:tailEnd/>
            </a:ln>
          </p:spPr>
          <p:txBody>
            <a:bodyPr/>
            <a:lstStyle/>
            <a:p>
              <a:endParaRPr lang="bg-BG" b="1"/>
            </a:p>
          </p:txBody>
        </p:sp>
        <p:sp>
          <p:nvSpPr>
            <p:cNvPr id="452" name="Rectangle 84"/>
            <p:cNvSpPr>
              <a:spLocks noChangeArrowheads="1"/>
            </p:cNvSpPr>
            <p:nvPr/>
          </p:nvSpPr>
          <p:spPr bwMode="auto">
            <a:xfrm>
              <a:off x="2019300" y="1763713"/>
              <a:ext cx="111804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a:t>
              </a:r>
              <a:r>
                <a:rPr lang="en-US" sz="1200" b="1" i="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53" name="Rectangle 85"/>
            <p:cNvSpPr>
              <a:spLocks noChangeArrowheads="1"/>
            </p:cNvSpPr>
            <p:nvPr/>
          </p:nvSpPr>
          <p:spPr bwMode="auto">
            <a:xfrm>
              <a:off x="3851275" y="3035300"/>
              <a:ext cx="1533525" cy="1519238"/>
            </a:xfrm>
            <a:prstGeom prst="rect">
              <a:avLst/>
            </a:prstGeom>
            <a:solidFill>
              <a:srgbClr val="29166E"/>
            </a:solidFill>
            <a:ln w="9525">
              <a:noFill/>
              <a:miter lim="800000"/>
              <a:headEnd/>
              <a:tailEnd/>
            </a:ln>
          </p:spPr>
          <p:txBody>
            <a:bodyPr/>
            <a:lstStyle/>
            <a:p>
              <a:endParaRPr lang="bg-BG" b="1"/>
            </a:p>
          </p:txBody>
        </p:sp>
        <p:sp>
          <p:nvSpPr>
            <p:cNvPr id="454" name="Rectangle 86"/>
            <p:cNvSpPr>
              <a:spLocks noChangeArrowheads="1"/>
            </p:cNvSpPr>
            <p:nvPr/>
          </p:nvSpPr>
          <p:spPr bwMode="auto">
            <a:xfrm>
              <a:off x="3733800" y="2998788"/>
              <a:ext cx="1614488" cy="1519238"/>
            </a:xfrm>
            <a:prstGeom prst="rect">
              <a:avLst/>
            </a:prstGeom>
            <a:solidFill>
              <a:srgbClr val="FFFFFF"/>
            </a:solidFill>
            <a:ln w="9525">
              <a:noFill/>
              <a:miter lim="800000"/>
              <a:headEnd/>
              <a:tailEnd/>
            </a:ln>
          </p:spPr>
          <p:txBody>
            <a:bodyPr/>
            <a:lstStyle/>
            <a:p>
              <a:endParaRPr lang="bg-BG" b="1"/>
            </a:p>
          </p:txBody>
        </p:sp>
        <p:sp>
          <p:nvSpPr>
            <p:cNvPr id="455" name="Rectangle 87"/>
            <p:cNvSpPr>
              <a:spLocks noChangeArrowheads="1"/>
            </p:cNvSpPr>
            <p:nvPr/>
          </p:nvSpPr>
          <p:spPr bwMode="auto">
            <a:xfrm>
              <a:off x="3733800" y="2998788"/>
              <a:ext cx="1614488" cy="1519238"/>
            </a:xfrm>
            <a:prstGeom prst="rect">
              <a:avLst/>
            </a:prstGeom>
            <a:noFill/>
            <a:ln w="0">
              <a:solidFill>
                <a:srgbClr val="24211D"/>
              </a:solidFill>
              <a:miter lim="800000"/>
              <a:headEnd/>
              <a:tailEnd/>
            </a:ln>
          </p:spPr>
          <p:txBody>
            <a:bodyPr/>
            <a:lstStyle/>
            <a:p>
              <a:endParaRPr lang="bg-BG" b="1"/>
            </a:p>
          </p:txBody>
        </p:sp>
        <p:sp>
          <p:nvSpPr>
            <p:cNvPr id="456" name="Rectangle 88"/>
            <p:cNvSpPr>
              <a:spLocks noChangeArrowheads="1"/>
            </p:cNvSpPr>
            <p:nvPr/>
          </p:nvSpPr>
          <p:spPr bwMode="auto">
            <a:xfrm>
              <a:off x="4222750" y="3055938"/>
              <a:ext cx="468616"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57" name="Line 89"/>
            <p:cNvSpPr>
              <a:spLocks noChangeShapeType="1"/>
            </p:cNvSpPr>
            <p:nvPr/>
          </p:nvSpPr>
          <p:spPr bwMode="auto">
            <a:xfrm>
              <a:off x="3733800" y="3281363"/>
              <a:ext cx="1598613" cy="0"/>
            </a:xfrm>
            <a:prstGeom prst="line">
              <a:avLst/>
            </a:prstGeom>
            <a:noFill/>
            <a:ln w="0">
              <a:solidFill>
                <a:srgbClr val="24211D"/>
              </a:solidFill>
              <a:round/>
              <a:headEnd/>
              <a:tailEnd/>
            </a:ln>
          </p:spPr>
          <p:txBody>
            <a:bodyPr/>
            <a:lstStyle/>
            <a:p>
              <a:endParaRPr lang="bg-BG" b="1"/>
            </a:p>
          </p:txBody>
        </p:sp>
        <p:sp>
          <p:nvSpPr>
            <p:cNvPr id="458" name="Rectangle 90"/>
            <p:cNvSpPr>
              <a:spLocks noChangeArrowheads="1"/>
            </p:cNvSpPr>
            <p:nvPr/>
          </p:nvSpPr>
          <p:spPr bwMode="auto">
            <a:xfrm>
              <a:off x="3771900" y="3405188"/>
              <a:ext cx="586996"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-Width:float</a:t>
              </a:r>
              <a:endParaRPr lang="en-US" b="1" noProof="1">
                <a:effectLst>
                  <a:outerShdw blurRad="38100" dist="38100" dir="2700000" algn="tl">
                    <a:srgbClr val="FFFFFF"/>
                  </a:outerShdw>
                </a:effectLst>
              </a:endParaRPr>
            </a:p>
          </p:txBody>
        </p:sp>
        <p:sp>
          <p:nvSpPr>
            <p:cNvPr id="459" name="Rectangle 91"/>
            <p:cNvSpPr>
              <a:spLocks noChangeArrowheads="1"/>
            </p:cNvSpPr>
            <p:nvPr/>
          </p:nvSpPr>
          <p:spPr bwMode="auto">
            <a:xfrm>
              <a:off x="3771900" y="3600450"/>
              <a:ext cx="60518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-Height:float</a:t>
              </a:r>
              <a:endParaRPr lang="en-US" b="1" noProof="1">
                <a:effectLst>
                  <a:outerShdw blurRad="38100" dist="38100" dir="2700000" algn="tl">
                    <a:srgbClr val="FFFFFF"/>
                  </a:outerShdw>
                </a:effectLst>
              </a:endParaRPr>
            </a:p>
          </p:txBody>
        </p:sp>
        <p:sp>
          <p:nvSpPr>
            <p:cNvPr id="460" name="Line 92"/>
            <p:cNvSpPr>
              <a:spLocks noChangeShapeType="1"/>
            </p:cNvSpPr>
            <p:nvPr/>
          </p:nvSpPr>
          <p:spPr bwMode="auto">
            <a:xfrm>
              <a:off x="3733800" y="3868738"/>
              <a:ext cx="1598613" cy="0"/>
            </a:xfrm>
            <a:prstGeom prst="line">
              <a:avLst/>
            </a:prstGeom>
            <a:noFill/>
            <a:ln w="0">
              <a:solidFill>
                <a:srgbClr val="24211D"/>
              </a:solidFill>
              <a:round/>
              <a:headEnd/>
              <a:tailEnd/>
            </a:ln>
          </p:spPr>
          <p:txBody>
            <a:bodyPr/>
            <a:lstStyle/>
            <a:p>
              <a:endParaRPr lang="bg-BG" b="1"/>
            </a:p>
          </p:txBody>
        </p:sp>
        <p:sp>
          <p:nvSpPr>
            <p:cNvPr id="461" name="Rectangle 93"/>
            <p:cNvSpPr>
              <a:spLocks noChangeArrowheads="1"/>
            </p:cNvSpPr>
            <p:nvPr/>
          </p:nvSpPr>
          <p:spPr bwMode="auto">
            <a:xfrm>
              <a:off x="3771900" y="3992563"/>
              <a:ext cx="52633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62" name="Rectangle 94"/>
            <p:cNvSpPr>
              <a:spLocks noChangeArrowheads="1"/>
            </p:cNvSpPr>
            <p:nvPr/>
          </p:nvSpPr>
          <p:spPr bwMode="auto">
            <a:xfrm>
              <a:off x="3771900" y="4187825"/>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63" name="Rectangle 95"/>
            <p:cNvSpPr>
              <a:spLocks noChangeArrowheads="1"/>
            </p:cNvSpPr>
            <p:nvPr/>
          </p:nvSpPr>
          <p:spPr bwMode="auto">
            <a:xfrm>
              <a:off x="2028825" y="3035300"/>
              <a:ext cx="1519238" cy="1323975"/>
            </a:xfrm>
            <a:prstGeom prst="rect">
              <a:avLst/>
            </a:prstGeom>
            <a:solidFill>
              <a:srgbClr val="29166E"/>
            </a:solidFill>
            <a:ln w="9525">
              <a:noFill/>
              <a:miter lim="800000"/>
              <a:headEnd/>
              <a:tailEnd/>
            </a:ln>
          </p:spPr>
          <p:txBody>
            <a:bodyPr/>
            <a:lstStyle/>
            <a:p>
              <a:endParaRPr lang="bg-BG" b="1"/>
            </a:p>
          </p:txBody>
        </p:sp>
        <p:sp>
          <p:nvSpPr>
            <p:cNvPr id="464" name="Rectangle 96"/>
            <p:cNvSpPr>
              <a:spLocks noChangeArrowheads="1"/>
            </p:cNvSpPr>
            <p:nvPr/>
          </p:nvSpPr>
          <p:spPr bwMode="auto">
            <a:xfrm>
              <a:off x="1905000" y="2998788"/>
              <a:ext cx="1604963" cy="1323975"/>
            </a:xfrm>
            <a:prstGeom prst="rect">
              <a:avLst/>
            </a:prstGeom>
            <a:solidFill>
              <a:srgbClr val="FFFFFF"/>
            </a:solidFill>
            <a:ln w="9525">
              <a:noFill/>
              <a:miter lim="800000"/>
              <a:headEnd/>
              <a:tailEnd/>
            </a:ln>
          </p:spPr>
          <p:txBody>
            <a:bodyPr/>
            <a:lstStyle/>
            <a:p>
              <a:endParaRPr lang="bg-BG" b="1"/>
            </a:p>
          </p:txBody>
        </p:sp>
        <p:sp>
          <p:nvSpPr>
            <p:cNvPr id="465" name="Rectangle 97"/>
            <p:cNvSpPr>
              <a:spLocks noChangeArrowheads="1"/>
            </p:cNvSpPr>
            <p:nvPr/>
          </p:nvSpPr>
          <p:spPr bwMode="auto">
            <a:xfrm>
              <a:off x="1905000" y="2998788"/>
              <a:ext cx="1604963" cy="1323975"/>
            </a:xfrm>
            <a:prstGeom prst="rect">
              <a:avLst/>
            </a:prstGeom>
            <a:noFill/>
            <a:ln w="0">
              <a:solidFill>
                <a:srgbClr val="24211D"/>
              </a:solidFill>
              <a:miter lim="800000"/>
              <a:headEnd/>
              <a:tailEnd/>
            </a:ln>
          </p:spPr>
          <p:txBody>
            <a:bodyPr/>
            <a:lstStyle/>
            <a:p>
              <a:endParaRPr lang="bg-BG" b="1"/>
            </a:p>
          </p:txBody>
        </p:sp>
        <p:sp>
          <p:nvSpPr>
            <p:cNvPr id="466" name="Rectangle 98"/>
            <p:cNvSpPr>
              <a:spLocks noChangeArrowheads="1"/>
            </p:cNvSpPr>
            <p:nvPr/>
          </p:nvSpPr>
          <p:spPr bwMode="auto">
            <a:xfrm>
              <a:off x="2487613" y="3054350"/>
              <a:ext cx="333015"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67" name="Line 99"/>
            <p:cNvSpPr>
              <a:spLocks noChangeShapeType="1"/>
            </p:cNvSpPr>
            <p:nvPr/>
          </p:nvSpPr>
          <p:spPr bwMode="auto">
            <a:xfrm>
              <a:off x="1905000" y="3281363"/>
              <a:ext cx="1590675" cy="0"/>
            </a:xfrm>
            <a:prstGeom prst="line">
              <a:avLst/>
            </a:prstGeom>
            <a:noFill/>
            <a:ln w="0">
              <a:solidFill>
                <a:srgbClr val="24211D"/>
              </a:solidFill>
              <a:round/>
              <a:headEnd/>
              <a:tailEnd/>
            </a:ln>
          </p:spPr>
          <p:txBody>
            <a:bodyPr/>
            <a:lstStyle/>
            <a:p>
              <a:endParaRPr lang="bg-BG" b="1"/>
            </a:p>
          </p:txBody>
        </p:sp>
        <p:sp>
          <p:nvSpPr>
            <p:cNvPr id="468" name="Rectangle 100"/>
            <p:cNvSpPr>
              <a:spLocks noChangeArrowheads="1"/>
            </p:cNvSpPr>
            <p:nvPr/>
          </p:nvSpPr>
          <p:spPr bwMode="auto">
            <a:xfrm>
              <a:off x="1943100" y="3405188"/>
              <a:ext cx="47299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-Size:float</a:t>
              </a:r>
              <a:endParaRPr lang="en-US" b="1" noProof="1">
                <a:effectLst>
                  <a:outerShdw blurRad="38100" dist="38100" dir="2700000" algn="tl">
                    <a:srgbClr val="FFFFFF"/>
                  </a:outerShdw>
                </a:effectLst>
              </a:endParaRPr>
            </a:p>
          </p:txBody>
        </p:sp>
        <p:sp>
          <p:nvSpPr>
            <p:cNvPr id="469" name="Line 101"/>
            <p:cNvSpPr>
              <a:spLocks noChangeShapeType="1"/>
            </p:cNvSpPr>
            <p:nvPr/>
          </p:nvSpPr>
          <p:spPr bwMode="auto">
            <a:xfrm>
              <a:off x="1905000" y="3673475"/>
              <a:ext cx="1590675" cy="0"/>
            </a:xfrm>
            <a:prstGeom prst="line">
              <a:avLst/>
            </a:prstGeom>
            <a:noFill/>
            <a:ln w="0">
              <a:solidFill>
                <a:srgbClr val="24211D"/>
              </a:solidFill>
              <a:round/>
              <a:headEnd/>
              <a:tailEnd/>
            </a:ln>
          </p:spPr>
          <p:txBody>
            <a:bodyPr/>
            <a:lstStyle/>
            <a:p>
              <a:endParaRPr lang="bg-BG" b="1"/>
            </a:p>
          </p:txBody>
        </p:sp>
        <p:sp>
          <p:nvSpPr>
            <p:cNvPr id="470" name="Rectangle 102"/>
            <p:cNvSpPr>
              <a:spLocks noChangeArrowheads="1"/>
            </p:cNvSpPr>
            <p:nvPr/>
          </p:nvSpPr>
          <p:spPr bwMode="auto">
            <a:xfrm>
              <a:off x="1943100" y="3797300"/>
              <a:ext cx="39073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71" name="Rectangle 103"/>
            <p:cNvSpPr>
              <a:spLocks noChangeArrowheads="1"/>
            </p:cNvSpPr>
            <p:nvPr/>
          </p:nvSpPr>
          <p:spPr bwMode="auto">
            <a:xfrm>
              <a:off x="1943100" y="3992563"/>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72" name="Rectangle 104"/>
            <p:cNvSpPr>
              <a:spLocks noChangeArrowheads="1"/>
            </p:cNvSpPr>
            <p:nvPr/>
          </p:nvSpPr>
          <p:spPr bwMode="auto">
            <a:xfrm>
              <a:off x="2300288" y="5362575"/>
              <a:ext cx="1103313" cy="1127125"/>
            </a:xfrm>
            <a:prstGeom prst="rect">
              <a:avLst/>
            </a:prstGeom>
            <a:solidFill>
              <a:srgbClr val="29166E"/>
            </a:solidFill>
            <a:ln w="9525">
              <a:noFill/>
              <a:miter lim="800000"/>
              <a:headEnd/>
              <a:tailEnd/>
            </a:ln>
          </p:spPr>
          <p:txBody>
            <a:bodyPr/>
            <a:lstStyle/>
            <a:p>
              <a:endParaRPr lang="bg-BG" b="1"/>
            </a:p>
          </p:txBody>
        </p:sp>
        <p:sp>
          <p:nvSpPr>
            <p:cNvPr id="473" name="Rectangle 105"/>
            <p:cNvSpPr>
              <a:spLocks noChangeArrowheads="1"/>
            </p:cNvSpPr>
            <p:nvPr/>
          </p:nvSpPr>
          <p:spPr bwMode="auto">
            <a:xfrm>
              <a:off x="2263775" y="5326063"/>
              <a:ext cx="1103313" cy="1127125"/>
            </a:xfrm>
            <a:prstGeom prst="rect">
              <a:avLst/>
            </a:prstGeom>
            <a:solidFill>
              <a:srgbClr val="FFFFFF"/>
            </a:solidFill>
            <a:ln w="9525">
              <a:noFill/>
              <a:miter lim="800000"/>
              <a:headEnd/>
              <a:tailEnd/>
            </a:ln>
          </p:spPr>
          <p:txBody>
            <a:bodyPr/>
            <a:lstStyle/>
            <a:p>
              <a:endParaRPr lang="bg-BG" b="1"/>
            </a:p>
          </p:txBody>
        </p:sp>
        <p:sp>
          <p:nvSpPr>
            <p:cNvPr id="474" name="Rectangle 106"/>
            <p:cNvSpPr>
              <a:spLocks noChangeArrowheads="1"/>
            </p:cNvSpPr>
            <p:nvPr/>
          </p:nvSpPr>
          <p:spPr bwMode="auto">
            <a:xfrm>
              <a:off x="2263775" y="5326063"/>
              <a:ext cx="1103313" cy="1127125"/>
            </a:xfrm>
            <a:prstGeom prst="rect">
              <a:avLst/>
            </a:prstGeom>
            <a:noFill/>
            <a:ln w="0">
              <a:solidFill>
                <a:srgbClr val="24211D"/>
              </a:solidFill>
              <a:miter lim="800000"/>
              <a:headEnd/>
              <a:tailEnd/>
            </a:ln>
          </p:spPr>
          <p:txBody>
            <a:bodyPr/>
            <a:lstStyle/>
            <a:p>
              <a:endParaRPr lang="bg-BG" b="1"/>
            </a:p>
          </p:txBody>
        </p:sp>
        <p:sp>
          <p:nvSpPr>
            <p:cNvPr id="475" name="Rectangle 107"/>
            <p:cNvSpPr>
              <a:spLocks noChangeArrowheads="1"/>
            </p:cNvSpPr>
            <p:nvPr/>
          </p:nvSpPr>
          <p:spPr bwMode="auto">
            <a:xfrm>
              <a:off x="2327275" y="5391150"/>
              <a:ext cx="59276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76" name="Line 108"/>
            <p:cNvSpPr>
              <a:spLocks noChangeShapeType="1"/>
            </p:cNvSpPr>
            <p:nvPr/>
          </p:nvSpPr>
          <p:spPr bwMode="auto">
            <a:xfrm>
              <a:off x="2263775" y="5607050"/>
              <a:ext cx="1090613" cy="0"/>
            </a:xfrm>
            <a:prstGeom prst="line">
              <a:avLst/>
            </a:prstGeom>
            <a:noFill/>
            <a:ln w="0">
              <a:solidFill>
                <a:srgbClr val="24211D"/>
              </a:solidFill>
              <a:round/>
              <a:headEnd/>
              <a:tailEnd/>
            </a:ln>
          </p:spPr>
          <p:txBody>
            <a:bodyPr/>
            <a:lstStyle/>
            <a:p>
              <a:endParaRPr lang="bg-BG" b="1"/>
            </a:p>
          </p:txBody>
        </p:sp>
        <p:sp>
          <p:nvSpPr>
            <p:cNvPr id="477" name="Rectangle 109"/>
            <p:cNvSpPr>
              <a:spLocks noChangeArrowheads="1"/>
            </p:cNvSpPr>
            <p:nvPr/>
          </p:nvSpPr>
          <p:spPr bwMode="auto">
            <a:xfrm>
              <a:off x="2336800"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78" name="Line 110"/>
            <p:cNvSpPr>
              <a:spLocks noChangeShapeType="1"/>
            </p:cNvSpPr>
            <p:nvPr/>
          </p:nvSpPr>
          <p:spPr bwMode="auto">
            <a:xfrm>
              <a:off x="2263775" y="5999163"/>
              <a:ext cx="1090613" cy="0"/>
            </a:xfrm>
            <a:prstGeom prst="line">
              <a:avLst/>
            </a:prstGeom>
            <a:noFill/>
            <a:ln w="0">
              <a:solidFill>
                <a:srgbClr val="24211D"/>
              </a:solidFill>
              <a:round/>
              <a:headEnd/>
              <a:tailEnd/>
            </a:ln>
          </p:spPr>
          <p:txBody>
            <a:bodyPr/>
            <a:lstStyle/>
            <a:p>
              <a:endParaRPr lang="bg-BG" b="1"/>
            </a:p>
          </p:txBody>
        </p:sp>
        <p:sp>
          <p:nvSpPr>
            <p:cNvPr id="479" name="Rectangle 111"/>
            <p:cNvSpPr>
              <a:spLocks noChangeArrowheads="1"/>
            </p:cNvSpPr>
            <p:nvPr/>
          </p:nvSpPr>
          <p:spPr bwMode="auto">
            <a:xfrm>
              <a:off x="2336800" y="6122988"/>
              <a:ext cx="6504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80" name="Rectangle 112"/>
            <p:cNvSpPr>
              <a:spLocks noChangeArrowheads="1"/>
            </p:cNvSpPr>
            <p:nvPr/>
          </p:nvSpPr>
          <p:spPr bwMode="auto">
            <a:xfrm>
              <a:off x="5730081" y="3016251"/>
              <a:ext cx="1470025" cy="1716088"/>
            </a:xfrm>
            <a:prstGeom prst="rect">
              <a:avLst/>
            </a:prstGeom>
            <a:solidFill>
              <a:srgbClr val="29166E"/>
            </a:solidFill>
            <a:ln w="9525">
              <a:noFill/>
              <a:miter lim="800000"/>
              <a:headEnd/>
              <a:tailEnd/>
            </a:ln>
          </p:spPr>
          <p:txBody>
            <a:bodyPr/>
            <a:lstStyle/>
            <a:p>
              <a:endParaRPr lang="bg-BG" b="1"/>
            </a:p>
          </p:txBody>
        </p:sp>
        <p:sp>
          <p:nvSpPr>
            <p:cNvPr id="481" name="Rectangle 113"/>
            <p:cNvSpPr>
              <a:spLocks noChangeArrowheads="1"/>
            </p:cNvSpPr>
            <p:nvPr/>
          </p:nvSpPr>
          <p:spPr bwMode="auto">
            <a:xfrm>
              <a:off x="5691981" y="2979739"/>
              <a:ext cx="1471613" cy="1714500"/>
            </a:xfrm>
            <a:prstGeom prst="rect">
              <a:avLst/>
            </a:prstGeom>
            <a:solidFill>
              <a:srgbClr val="FFFFFF"/>
            </a:solidFill>
            <a:ln w="9525">
              <a:noFill/>
              <a:miter lim="800000"/>
              <a:headEnd/>
              <a:tailEnd/>
            </a:ln>
          </p:spPr>
          <p:txBody>
            <a:bodyPr/>
            <a:lstStyle/>
            <a:p>
              <a:endParaRPr lang="bg-BG" b="1"/>
            </a:p>
          </p:txBody>
        </p:sp>
        <p:sp>
          <p:nvSpPr>
            <p:cNvPr id="482" name="Rectangle 114"/>
            <p:cNvSpPr>
              <a:spLocks noChangeArrowheads="1"/>
            </p:cNvSpPr>
            <p:nvPr/>
          </p:nvSpPr>
          <p:spPr bwMode="auto">
            <a:xfrm>
              <a:off x="5691981" y="2979739"/>
              <a:ext cx="1471613" cy="1714500"/>
            </a:xfrm>
            <a:prstGeom prst="rect">
              <a:avLst/>
            </a:prstGeom>
            <a:noFill/>
            <a:ln w="0">
              <a:solidFill>
                <a:srgbClr val="24211D"/>
              </a:solidFill>
              <a:miter lim="800000"/>
              <a:headEnd/>
              <a:tailEnd/>
            </a:ln>
          </p:spPr>
          <p:txBody>
            <a:bodyPr/>
            <a:lstStyle/>
            <a:p>
              <a:endParaRPr lang="bg-BG" b="1"/>
            </a:p>
          </p:txBody>
        </p:sp>
        <p:sp>
          <p:nvSpPr>
            <p:cNvPr id="483" name="Rectangle 115"/>
            <p:cNvSpPr>
              <a:spLocks noChangeArrowheads="1"/>
            </p:cNvSpPr>
            <p:nvPr/>
          </p:nvSpPr>
          <p:spPr bwMode="auto">
            <a:xfrm>
              <a:off x="6244431" y="3016251"/>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84" name="Rectangle 116"/>
            <p:cNvSpPr>
              <a:spLocks noChangeArrowheads="1"/>
            </p:cNvSpPr>
            <p:nvPr/>
          </p:nvSpPr>
          <p:spPr bwMode="auto">
            <a:xfrm>
              <a:off x="6244431" y="3211514"/>
              <a:ext cx="256147"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85" name="Line 117"/>
            <p:cNvSpPr>
              <a:spLocks noChangeShapeType="1"/>
            </p:cNvSpPr>
            <p:nvPr/>
          </p:nvSpPr>
          <p:spPr bwMode="auto">
            <a:xfrm>
              <a:off x="5691981" y="3457576"/>
              <a:ext cx="1458913" cy="0"/>
            </a:xfrm>
            <a:prstGeom prst="line">
              <a:avLst/>
            </a:prstGeom>
            <a:noFill/>
            <a:ln w="0">
              <a:solidFill>
                <a:srgbClr val="24211D"/>
              </a:solidFill>
              <a:round/>
              <a:headEnd/>
              <a:tailEnd/>
            </a:ln>
          </p:spPr>
          <p:txBody>
            <a:bodyPr/>
            <a:lstStyle/>
            <a:p>
              <a:endParaRPr lang="bg-BG" b="1"/>
            </a:p>
          </p:txBody>
        </p:sp>
        <p:sp>
          <p:nvSpPr>
            <p:cNvPr id="486" name="Rectangle 118"/>
            <p:cNvSpPr>
              <a:spLocks noChangeArrowheads="1"/>
            </p:cNvSpPr>
            <p:nvPr/>
          </p:nvSpPr>
          <p:spPr bwMode="auto">
            <a:xfrm>
              <a:off x="5766594" y="3581401"/>
              <a:ext cx="752951"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+RedValue:byte</a:t>
              </a:r>
              <a:endParaRPr lang="en-US" b="1" noProof="1">
                <a:effectLst>
                  <a:outerShdw blurRad="38100" dist="38100" dir="2700000" algn="tl">
                    <a:srgbClr val="FFFFFF"/>
                  </a:outerShdw>
                </a:effectLst>
              </a:endParaRPr>
            </a:p>
          </p:txBody>
        </p:sp>
        <p:sp>
          <p:nvSpPr>
            <p:cNvPr id="487" name="Rectangle 119"/>
            <p:cNvSpPr>
              <a:spLocks noChangeArrowheads="1"/>
            </p:cNvSpPr>
            <p:nvPr/>
          </p:nvSpPr>
          <p:spPr bwMode="auto">
            <a:xfrm>
              <a:off x="5766594" y="3778251"/>
              <a:ext cx="860363"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+GreenValue:byte</a:t>
              </a:r>
              <a:endParaRPr lang="en-US" b="1" noProof="1">
                <a:effectLst>
                  <a:outerShdw blurRad="38100" dist="38100" dir="2700000" algn="tl">
                    <a:srgbClr val="FFFFFF"/>
                  </a:outerShdw>
                </a:effectLst>
              </a:endParaRPr>
            </a:p>
          </p:txBody>
        </p:sp>
        <p:sp>
          <p:nvSpPr>
            <p:cNvPr id="488" name="Rectangle 120"/>
            <p:cNvSpPr>
              <a:spLocks noChangeArrowheads="1"/>
            </p:cNvSpPr>
            <p:nvPr/>
          </p:nvSpPr>
          <p:spPr bwMode="auto">
            <a:xfrm>
              <a:off x="5766594" y="3973514"/>
              <a:ext cx="783495"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+BlueValue:byte</a:t>
              </a:r>
              <a:endParaRPr lang="en-US" b="1" noProof="1">
                <a:effectLst>
                  <a:outerShdw blurRad="38100" dist="38100" dir="2700000" algn="tl">
                    <a:srgbClr val="FFFFFF"/>
                  </a:outerShdw>
                </a:effectLst>
              </a:endParaRPr>
            </a:p>
          </p:txBody>
        </p:sp>
        <p:sp>
          <p:nvSpPr>
            <p:cNvPr id="489" name="Line 121"/>
            <p:cNvSpPr>
              <a:spLocks noChangeShapeType="1"/>
            </p:cNvSpPr>
            <p:nvPr/>
          </p:nvSpPr>
          <p:spPr bwMode="auto">
            <a:xfrm>
              <a:off x="5691981" y="4241801"/>
              <a:ext cx="1458913" cy="0"/>
            </a:xfrm>
            <a:prstGeom prst="line">
              <a:avLst/>
            </a:prstGeom>
            <a:noFill/>
            <a:ln w="0">
              <a:solidFill>
                <a:srgbClr val="24211D"/>
              </a:solidFill>
              <a:round/>
              <a:headEnd/>
              <a:tailEnd/>
            </a:ln>
          </p:spPr>
          <p:txBody>
            <a:bodyPr/>
            <a:lstStyle/>
            <a:p>
              <a:endParaRPr lang="bg-BG" b="1"/>
            </a:p>
          </p:txBody>
        </p:sp>
        <p:sp>
          <p:nvSpPr>
            <p:cNvPr id="490" name="Rectangle 122"/>
            <p:cNvSpPr>
              <a:spLocks noChangeArrowheads="1"/>
            </p:cNvSpPr>
            <p:nvPr/>
          </p:nvSpPr>
          <p:spPr bwMode="auto">
            <a:xfrm>
              <a:off x="5766594" y="4365626"/>
              <a:ext cx="3138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91" name="Rectangle 123"/>
            <p:cNvSpPr>
              <a:spLocks noChangeArrowheads="1"/>
            </p:cNvSpPr>
            <p:nvPr/>
          </p:nvSpPr>
          <p:spPr bwMode="auto">
            <a:xfrm>
              <a:off x="4016375" y="5362575"/>
              <a:ext cx="1287463" cy="1127125"/>
            </a:xfrm>
            <a:prstGeom prst="rect">
              <a:avLst/>
            </a:prstGeom>
            <a:solidFill>
              <a:srgbClr val="29166E"/>
            </a:solidFill>
            <a:ln w="9525">
              <a:noFill/>
              <a:miter lim="800000"/>
              <a:headEnd/>
              <a:tailEnd/>
            </a:ln>
          </p:spPr>
          <p:txBody>
            <a:bodyPr/>
            <a:lstStyle/>
            <a:p>
              <a:endParaRPr lang="bg-BG" b="1"/>
            </a:p>
          </p:txBody>
        </p:sp>
        <p:sp>
          <p:nvSpPr>
            <p:cNvPr id="492" name="Rectangle 124"/>
            <p:cNvSpPr>
              <a:spLocks noChangeArrowheads="1"/>
            </p:cNvSpPr>
            <p:nvPr/>
          </p:nvSpPr>
          <p:spPr bwMode="auto">
            <a:xfrm>
              <a:off x="3979863" y="5326063"/>
              <a:ext cx="1285875" cy="1127125"/>
            </a:xfrm>
            <a:prstGeom prst="rect">
              <a:avLst/>
            </a:prstGeom>
            <a:solidFill>
              <a:srgbClr val="FFFFFF"/>
            </a:solidFill>
            <a:ln w="9525">
              <a:noFill/>
              <a:miter lim="800000"/>
              <a:headEnd/>
              <a:tailEnd/>
            </a:ln>
          </p:spPr>
          <p:txBody>
            <a:bodyPr/>
            <a:lstStyle/>
            <a:p>
              <a:endParaRPr lang="bg-BG" b="1"/>
            </a:p>
          </p:txBody>
        </p:sp>
        <p:sp>
          <p:nvSpPr>
            <p:cNvPr id="493" name="Rectangle 125"/>
            <p:cNvSpPr>
              <a:spLocks noChangeArrowheads="1"/>
            </p:cNvSpPr>
            <p:nvPr/>
          </p:nvSpPr>
          <p:spPr bwMode="auto">
            <a:xfrm>
              <a:off x="3979863" y="5326063"/>
              <a:ext cx="1285875" cy="1127125"/>
            </a:xfrm>
            <a:prstGeom prst="rect">
              <a:avLst/>
            </a:prstGeom>
            <a:noFill/>
            <a:ln w="0">
              <a:solidFill>
                <a:srgbClr val="24211D"/>
              </a:solidFill>
              <a:miter lim="800000"/>
              <a:headEnd/>
              <a:tailEnd/>
            </a:ln>
          </p:spPr>
          <p:txBody>
            <a:bodyPr/>
            <a:lstStyle/>
            <a:p>
              <a:endParaRPr lang="bg-BG" b="1"/>
            </a:p>
          </p:txBody>
        </p:sp>
        <p:sp>
          <p:nvSpPr>
            <p:cNvPr id="494" name="Rectangle 126"/>
            <p:cNvSpPr>
              <a:spLocks noChangeArrowheads="1"/>
            </p:cNvSpPr>
            <p:nvPr/>
          </p:nvSpPr>
          <p:spPr bwMode="auto">
            <a:xfrm>
              <a:off x="4089400" y="5391150"/>
              <a:ext cx="7283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sp>
          <p:nvSpPr>
            <p:cNvPr id="495" name="Line 127"/>
            <p:cNvSpPr>
              <a:spLocks noChangeShapeType="1"/>
            </p:cNvSpPr>
            <p:nvPr/>
          </p:nvSpPr>
          <p:spPr bwMode="auto">
            <a:xfrm>
              <a:off x="3979863" y="5607050"/>
              <a:ext cx="1274763" cy="0"/>
            </a:xfrm>
            <a:prstGeom prst="line">
              <a:avLst/>
            </a:prstGeom>
            <a:noFill/>
            <a:ln w="0">
              <a:solidFill>
                <a:srgbClr val="24211D"/>
              </a:solidFill>
              <a:round/>
              <a:headEnd/>
              <a:tailEnd/>
            </a:ln>
          </p:spPr>
          <p:txBody>
            <a:bodyPr/>
            <a:lstStyle/>
            <a:p>
              <a:endParaRPr lang="bg-BG" b="1"/>
            </a:p>
          </p:txBody>
        </p:sp>
        <p:sp>
          <p:nvSpPr>
            <p:cNvPr id="496" name="Rectangle 128"/>
            <p:cNvSpPr>
              <a:spLocks noChangeArrowheads="1"/>
            </p:cNvSpPr>
            <p:nvPr/>
          </p:nvSpPr>
          <p:spPr bwMode="auto">
            <a:xfrm>
              <a:off x="4052888"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97" name="Line 129"/>
            <p:cNvSpPr>
              <a:spLocks noChangeShapeType="1"/>
            </p:cNvSpPr>
            <p:nvPr/>
          </p:nvSpPr>
          <p:spPr bwMode="auto">
            <a:xfrm>
              <a:off x="3979863" y="5999163"/>
              <a:ext cx="1274763" cy="0"/>
            </a:xfrm>
            <a:prstGeom prst="line">
              <a:avLst/>
            </a:prstGeom>
            <a:noFill/>
            <a:ln w="0">
              <a:solidFill>
                <a:srgbClr val="24211D"/>
              </a:solidFill>
              <a:round/>
              <a:headEnd/>
              <a:tailEnd/>
            </a:ln>
          </p:spPr>
          <p:txBody>
            <a:bodyPr/>
            <a:lstStyle/>
            <a:p>
              <a:endParaRPr lang="bg-BG" b="1"/>
            </a:p>
          </p:txBody>
        </p:sp>
        <p:sp>
          <p:nvSpPr>
            <p:cNvPr id="498" name="Rectangle 130"/>
            <p:cNvSpPr>
              <a:spLocks noChangeArrowheads="1"/>
            </p:cNvSpPr>
            <p:nvPr/>
          </p:nvSpPr>
          <p:spPr bwMode="auto">
            <a:xfrm>
              <a:off x="4052888" y="6122988"/>
              <a:ext cx="78609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grpSp>
    </p:spTree>
    <p:extLst>
      <p:ext uri="{BB962C8B-B14F-4D97-AF65-F5344CB8AC3E}">
        <p14:creationId xmlns:p14="http://schemas.microsoft.com/office/powerpoint/2010/main" val="58934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25704"/>
            <a:ext cx="8938472" cy="820600"/>
          </a:xfrm>
        </p:spPr>
        <p:txBody>
          <a:bodyPr/>
          <a:lstStyle/>
          <a:p>
            <a:pPr algn="ctr">
              <a:lnSpc>
                <a:spcPct val="100000"/>
              </a:lnSpc>
            </a:pPr>
            <a:r>
              <a:rPr lang="en-US" sz="5000" dirty="0" smtClean="0"/>
              <a:t>Class Diagrams in Visual Studio</a:t>
            </a:r>
            <a:endParaRPr lang="en-US" sz="5000" dirty="0"/>
          </a:p>
        </p:txBody>
      </p:sp>
      <p:sp>
        <p:nvSpPr>
          <p:cNvPr id="3" name="Content Placeholder 2"/>
          <p:cNvSpPr>
            <a:spLocks noGrp="1"/>
          </p:cNvSpPr>
          <p:nvPr>
            <p:ph type="body" idx="1"/>
          </p:nvPr>
        </p:nvSpPr>
        <p:spPr>
          <a:xfrm>
            <a:off x="1446212" y="5754968"/>
            <a:ext cx="8938472" cy="692873"/>
          </a:xfrm>
        </p:spPr>
        <p:txBody>
          <a:bodyPr/>
          <a:lstStyle/>
          <a:p>
            <a:pPr marL="0" lvl="1" indent="0" algn="ctr">
              <a:buNone/>
            </a:pPr>
            <a:r>
              <a:rPr lang="en-US" sz="4000" dirty="0" smtClean="0">
                <a:solidFill>
                  <a:schemeClr val="accent1"/>
                </a:solidFill>
              </a:rPr>
              <a:t>Live Demo</a:t>
            </a:r>
            <a:endParaRPr lang="en-US" sz="4000" dirty="0">
              <a:solidFill>
                <a:schemeClr val="accent1"/>
              </a:solidFill>
            </a:endParaRPr>
          </a:p>
        </p:txBody>
      </p:sp>
      <p:pic>
        <p:nvPicPr>
          <p:cNvPr id="1026" name="Picture 2"/>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4037012" y="990600"/>
            <a:ext cx="3775186" cy="3566383"/>
          </a:xfrm>
          <a:prstGeom prst="roundRect">
            <a:avLst>
              <a:gd name="adj" fmla="val 961"/>
            </a:avLst>
          </a:prstGeom>
          <a:noFill/>
          <a:ln w="9525">
            <a:noFill/>
            <a:miter lim="800000"/>
            <a:headEnd/>
            <a:tailEnd/>
          </a:ln>
          <a:scene3d>
            <a:camera prst="perspectiveHeroicExtremeLeftFacing" fov="7200000">
              <a:rot lat="367928" lon="560490" rev="21535426"/>
            </a:camera>
            <a:lightRig rig="threePt" dir="t"/>
          </a:scene3d>
          <a:sp3d>
            <a:bevelT w="0" h="0"/>
          </a:sp3d>
        </p:spPr>
      </p:pic>
    </p:spTree>
    <p:extLst>
      <p:ext uri="{BB962C8B-B14F-4D97-AF65-F5344CB8AC3E}">
        <p14:creationId xmlns:p14="http://schemas.microsoft.com/office/powerpoint/2010/main" val="190971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idx="1"/>
          </p:nvPr>
        </p:nvSpPr>
        <p:spPr>
          <a:prstGeom prst="rect">
            <a:avLst/>
          </a:prstGeom>
        </p:spPr>
        <p:txBody>
          <a:bodyPr/>
          <a:lstStyle/>
          <a:p>
            <a:pPr>
              <a:lnSpc>
                <a:spcPct val="100000"/>
              </a:lnSpc>
            </a:pPr>
            <a:r>
              <a:rPr lang="en-US" dirty="0">
                <a:solidFill>
                  <a:schemeClr val="tx2">
                    <a:lumMod val="75000"/>
                  </a:schemeClr>
                </a:solidFill>
              </a:rPr>
              <a:t>Inheritance</a:t>
            </a:r>
          </a:p>
          <a:p>
            <a:pPr lvl="1">
              <a:lnSpc>
                <a:spcPct val="100000"/>
              </a:lnSpc>
            </a:pPr>
            <a:r>
              <a:rPr lang="en-US" dirty="0"/>
              <a:t>Inherit members from parent class</a:t>
            </a:r>
          </a:p>
          <a:p>
            <a:pPr>
              <a:lnSpc>
                <a:spcPct val="100000"/>
              </a:lnSpc>
            </a:pPr>
            <a:r>
              <a:rPr lang="en-US" dirty="0" smtClean="0">
                <a:solidFill>
                  <a:schemeClr val="tx2">
                    <a:lumMod val="75000"/>
                  </a:schemeClr>
                </a:solidFill>
              </a:rPr>
              <a:t>Abstraction</a:t>
            </a:r>
          </a:p>
          <a:p>
            <a:pPr lvl="1">
              <a:lnSpc>
                <a:spcPct val="100000"/>
              </a:lnSpc>
            </a:pPr>
            <a:r>
              <a:rPr lang="en-US" dirty="0" smtClean="0"/>
              <a:t>Define and execute abstract actions</a:t>
            </a:r>
            <a:endParaRPr lang="en-US" dirty="0"/>
          </a:p>
          <a:p>
            <a:pPr>
              <a:lnSpc>
                <a:spcPct val="100000"/>
              </a:lnSpc>
            </a:pPr>
            <a:r>
              <a:rPr lang="en-US" dirty="0">
                <a:solidFill>
                  <a:schemeClr val="tx2">
                    <a:lumMod val="75000"/>
                  </a:schemeClr>
                </a:solidFill>
              </a:rPr>
              <a:t>Encapsulation</a:t>
            </a:r>
          </a:p>
          <a:p>
            <a:pPr lvl="1">
              <a:lnSpc>
                <a:spcPct val="100000"/>
              </a:lnSpc>
            </a:pPr>
            <a:r>
              <a:rPr lang="en-US" dirty="0"/>
              <a:t>Hide the internals of a class</a:t>
            </a:r>
          </a:p>
          <a:p>
            <a:pPr>
              <a:lnSpc>
                <a:spcPct val="100000"/>
              </a:lnSpc>
            </a:pPr>
            <a:r>
              <a:rPr lang="en-US" dirty="0" smtClean="0">
                <a:solidFill>
                  <a:schemeClr val="tx2">
                    <a:lumMod val="75000"/>
                  </a:schemeClr>
                </a:solidFill>
              </a:rPr>
              <a:t>Polymorphism</a:t>
            </a:r>
          </a:p>
          <a:p>
            <a:pPr lvl="1">
              <a:lnSpc>
                <a:spcPct val="100000"/>
              </a:lnSpc>
            </a:pPr>
            <a:r>
              <a:rPr lang="en-US" sz="3000" dirty="0" smtClean="0">
                <a:solidFill>
                  <a:schemeClr val="tx1">
                    <a:lumMod val="40000"/>
                    <a:lumOff val="60000"/>
                  </a:schemeClr>
                </a:solidFill>
              </a:rPr>
              <a:t>Access a class through its parent interface</a:t>
            </a:r>
            <a:endParaRPr lang="en-US" sz="2800" dirty="0" smtClean="0">
              <a:solidFill>
                <a:schemeClr val="accent5">
                  <a:lumMod val="20000"/>
                  <a:lumOff val="80000"/>
                </a:schemeClr>
              </a:solidFill>
            </a:endParaRPr>
          </a:p>
        </p:txBody>
      </p:sp>
      <p:sp>
        <p:nvSpPr>
          <p:cNvPr id="7628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smtClean="0"/>
              <a:t>Fundamental Principles </a:t>
            </a:r>
            <a:r>
              <a:rPr lang="en-US" sz="4000" dirty="0"/>
              <a:t>of OOP</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120101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r>
              <a:rPr lang="en-US" dirty="0" smtClean="0">
                <a:solidFill>
                  <a:schemeClr val="tx2">
                    <a:lumMod val="75000"/>
                  </a:schemeClr>
                </a:solidFill>
              </a:rPr>
              <a:t>Inheritance </a:t>
            </a:r>
            <a:r>
              <a:rPr lang="en-US" dirty="0" smtClean="0"/>
              <a:t>allows extending / copying the behavior of classes</a:t>
            </a:r>
          </a:p>
          <a:p>
            <a:pPr marL="663521" lvl="1" indent="-358775"/>
            <a:r>
              <a:rPr lang="en-US" dirty="0" smtClean="0"/>
              <a:t>Inheriting data (fields / properties)</a:t>
            </a:r>
          </a:p>
          <a:p>
            <a:pPr marL="663521" lvl="1" indent="-358775"/>
            <a:r>
              <a:rPr lang="en-US" dirty="0" smtClean="0"/>
              <a:t>Inheriting functionality (methods)</a:t>
            </a:r>
          </a:p>
          <a:p>
            <a:pPr marL="663521" lvl="1" indent="-358775"/>
            <a:r>
              <a:rPr lang="en-US" dirty="0" smtClean="0"/>
              <a:t>Reusing the existing code</a:t>
            </a:r>
          </a:p>
          <a:p>
            <a:pPr marL="358775" indent="-358775"/>
            <a:r>
              <a:rPr lang="en-US" dirty="0" smtClean="0">
                <a:solidFill>
                  <a:schemeClr val="tx2">
                    <a:lumMod val="75000"/>
                  </a:schemeClr>
                </a:solidFill>
              </a:rPr>
              <a:t>Abstraction </a:t>
            </a:r>
            <a:r>
              <a:rPr lang="en-US" dirty="0" smtClean="0"/>
              <a:t>models class behavior</a:t>
            </a:r>
          </a:p>
          <a:p>
            <a:pPr marL="663521" lvl="1" indent="-358775"/>
            <a:r>
              <a:rPr lang="en-US" dirty="0" smtClean="0"/>
              <a:t>Achieved through </a:t>
            </a:r>
            <a:r>
              <a:rPr lang="en-US" dirty="0" smtClean="0">
                <a:solidFill>
                  <a:schemeClr val="tx2">
                    <a:lumMod val="75000"/>
                  </a:schemeClr>
                </a:solidFill>
              </a:rPr>
              <a:t>interfaces</a:t>
            </a:r>
            <a:r>
              <a:rPr lang="en-US" dirty="0"/>
              <a:t> and </a:t>
            </a:r>
            <a:r>
              <a:rPr lang="en-US" dirty="0">
                <a:solidFill>
                  <a:schemeClr val="tx2">
                    <a:lumMod val="75000"/>
                  </a:schemeClr>
                </a:solidFill>
              </a:rPr>
              <a:t>abstract </a:t>
            </a:r>
            <a:r>
              <a:rPr lang="en-US" dirty="0" smtClean="0">
                <a:solidFill>
                  <a:schemeClr val="tx2">
                    <a:lumMod val="75000"/>
                  </a:schemeClr>
                </a:solidFill>
              </a:rPr>
              <a:t>classes</a:t>
            </a:r>
          </a:p>
          <a:p>
            <a:pPr marL="358775" indent="-358775"/>
            <a:r>
              <a:rPr lang="en-US" dirty="0" smtClean="0">
                <a:solidFill>
                  <a:schemeClr val="tx2">
                    <a:lumMod val="75000"/>
                  </a:schemeClr>
                </a:solidFill>
              </a:rPr>
              <a:t>Interfaces</a:t>
            </a:r>
            <a:r>
              <a:rPr lang="en-US" dirty="0"/>
              <a:t> </a:t>
            </a:r>
            <a:r>
              <a:rPr lang="en-US" dirty="0" smtClean="0"/>
              <a:t>define a set of methods (contracts)</a:t>
            </a:r>
          </a:p>
          <a:p>
            <a:pPr marL="358775" indent="-358775"/>
            <a:r>
              <a:rPr lang="en-US" dirty="0" smtClean="0">
                <a:solidFill>
                  <a:schemeClr val="tx2">
                    <a:lumMod val="75000"/>
                  </a:schemeClr>
                </a:solidFill>
              </a:rPr>
              <a:t>Abstract classes </a:t>
            </a:r>
            <a:r>
              <a:rPr lang="en-US" dirty="0" smtClean="0"/>
              <a:t>are mixes between class and interface</a:t>
            </a:r>
            <a:endParaRPr lang="en-US" dirty="0" smtClean="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1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5351600"/>
            <a:ext cx="8938472" cy="820600"/>
          </a:xfrm>
        </p:spPr>
        <p:txBody>
          <a:bodyPr/>
          <a:lstStyle/>
          <a:p>
            <a:r>
              <a:rPr lang="en-US" dirty="0" smtClean="0"/>
              <a:t>Encapsulation</a:t>
            </a:r>
            <a:endParaRPr lang="en-US" dirty="0"/>
          </a:p>
        </p:txBody>
      </p:sp>
      <p:pic>
        <p:nvPicPr>
          <p:cNvPr id="2050" name="Picture 2" descr="C:\Documents\Courses\OOP\OOP Images\CSTRen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134" y="1525725"/>
            <a:ext cx="4766628" cy="35718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32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idx="1"/>
          </p:nvPr>
        </p:nvSpPr>
        <p:spPr/>
        <p:txBody>
          <a:bodyPr/>
          <a:lstStyle/>
          <a:p>
            <a:r>
              <a:rPr lang="en-US" dirty="0" smtClean="0">
                <a:solidFill>
                  <a:schemeClr val="tx2">
                    <a:lumMod val="75000"/>
                  </a:schemeClr>
                </a:solidFill>
              </a:rPr>
              <a:t>Encapsulation</a:t>
            </a:r>
            <a:r>
              <a:rPr lang="en-US" dirty="0" smtClean="0"/>
              <a:t> hides the implementation details</a:t>
            </a:r>
          </a:p>
          <a:p>
            <a:r>
              <a:rPr lang="en-US" dirty="0" smtClean="0"/>
              <a:t>Class announces only a few operations (methods) available for its clients – its </a:t>
            </a:r>
            <a:r>
              <a:rPr lang="en-US" dirty="0" smtClean="0">
                <a:solidFill>
                  <a:schemeClr val="tx2">
                    <a:lumMod val="75000"/>
                  </a:schemeClr>
                </a:solidFill>
              </a:rPr>
              <a:t>public interface</a:t>
            </a:r>
          </a:p>
          <a:p>
            <a:r>
              <a:rPr lang="en-US" dirty="0" smtClean="0"/>
              <a:t>All data members (fields) of a class should be hidden</a:t>
            </a:r>
          </a:p>
          <a:p>
            <a:pPr lvl="1"/>
            <a:r>
              <a:rPr lang="en-US" dirty="0" smtClean="0"/>
              <a:t>Accessed via properties (read-only and read-write)</a:t>
            </a:r>
          </a:p>
          <a:p>
            <a:r>
              <a:rPr lang="en-US" dirty="0" smtClean="0"/>
              <a:t>No interface members should be hidden</a:t>
            </a:r>
          </a:p>
          <a:p>
            <a:r>
              <a:rPr lang="en-US" dirty="0" smtClean="0">
                <a:solidFill>
                  <a:schemeClr val="tx2">
                    <a:lumMod val="75000"/>
                  </a:schemeClr>
                </a:solidFill>
              </a:rPr>
              <a:t>Encapsulation</a:t>
            </a:r>
            <a:r>
              <a:rPr lang="en-US" dirty="0" smtClean="0"/>
              <a:t> == hide (encapsulate) data behind constructors and properties</a:t>
            </a:r>
          </a:p>
        </p:txBody>
      </p:sp>
      <p:sp>
        <p:nvSpPr>
          <p:cNvPr id="804866" name="Rectangle 2"/>
          <p:cNvSpPr>
            <a:spLocks noGrp="1" noChangeArrowheads="1"/>
          </p:cNvSpPr>
          <p:nvPr>
            <p:ph type="title"/>
          </p:nvPr>
        </p:nvSpPr>
        <p:spPr/>
        <p:txBody>
          <a:bodyPr/>
          <a:lstStyle/>
          <a:p>
            <a:r>
              <a:rPr lang="en-US" smtClean="0"/>
              <a:t>Encapsulation</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Tree>
    <p:extLst>
      <p:ext uri="{BB962C8B-B14F-4D97-AF65-F5344CB8AC3E}">
        <p14:creationId xmlns:p14="http://schemas.microsoft.com/office/powerpoint/2010/main" val="12240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5" name="Rectangle 3"/>
          <p:cNvSpPr>
            <a:spLocks noGrp="1" noChangeArrowheads="1"/>
          </p:cNvSpPr>
          <p:nvPr>
            <p:ph idx="1"/>
          </p:nvPr>
        </p:nvSpPr>
        <p:spPr>
          <a:prstGeom prst="rect">
            <a:avLst/>
          </a:prstGeom>
        </p:spPr>
        <p:txBody>
          <a:bodyPr/>
          <a:lstStyle/>
          <a:p>
            <a:pPr>
              <a:lnSpc>
                <a:spcPct val="100000"/>
              </a:lnSpc>
            </a:pPr>
            <a:r>
              <a:rPr lang="en-US" dirty="0"/>
              <a:t>Data fields are </a:t>
            </a:r>
            <a:r>
              <a:rPr lang="en-US" b="1" dirty="0">
                <a:solidFill>
                  <a:schemeClr val="tx2">
                    <a:lumMod val="75000"/>
                  </a:schemeClr>
                </a:solidFill>
                <a:latin typeface="Consolas" panose="020B0609020204030204" pitchFamily="49" charset="0"/>
                <a:cs typeface="Consolas" panose="020B0609020204030204" pitchFamily="49" charset="0"/>
              </a:rPr>
              <a:t>private</a:t>
            </a:r>
          </a:p>
          <a:p>
            <a:pPr>
              <a:lnSpc>
                <a:spcPct val="100000"/>
              </a:lnSpc>
            </a:pPr>
            <a:r>
              <a:rPr lang="en-US" dirty="0"/>
              <a:t>Constructors and </a:t>
            </a:r>
            <a:r>
              <a:rPr lang="en-US" dirty="0" smtClean="0"/>
              <a:t>accessors are defined (</a:t>
            </a:r>
            <a:r>
              <a:rPr lang="en-US" dirty="0" smtClean="0">
                <a:solidFill>
                  <a:schemeClr val="tx2">
                    <a:lumMod val="75000"/>
                  </a:schemeClr>
                </a:solidFill>
              </a:rPr>
              <a:t>getters</a:t>
            </a:r>
            <a:r>
              <a:rPr lang="en-US" dirty="0" smtClean="0"/>
              <a:t> and </a:t>
            </a:r>
            <a:r>
              <a:rPr lang="en-US" dirty="0" smtClean="0">
                <a:solidFill>
                  <a:schemeClr val="tx2">
                    <a:lumMod val="75000"/>
                  </a:schemeClr>
                </a:solidFill>
              </a:rPr>
              <a:t>setters</a:t>
            </a:r>
            <a:r>
              <a:rPr lang="en-US" dirty="0" smtClean="0"/>
              <a:t>)</a:t>
            </a:r>
            <a:endParaRPr lang="bg-BG" dirty="0"/>
          </a:p>
        </p:txBody>
      </p:sp>
      <p:sp>
        <p:nvSpPr>
          <p:cNvPr id="806914" name="Rectangle 2"/>
          <p:cNvSpPr>
            <a:spLocks noGrp="1" noChangeArrowheads="1"/>
          </p:cNvSpPr>
          <p:nvPr>
            <p:ph type="title"/>
          </p:nvPr>
        </p:nvSpPr>
        <p:spPr>
          <a:prstGeom prst="rect">
            <a:avLst/>
          </a:prstGeom>
        </p:spPr>
        <p:txBody>
          <a:bodyPr anchor="ctr" anchorCtr="0"/>
          <a:lstStyle/>
          <a:p>
            <a:pPr>
              <a:lnSpc>
                <a:spcPts val="4000"/>
              </a:lnSpc>
              <a:defRPr/>
            </a:pPr>
            <a:r>
              <a:rPr lang="en-US" sz="4000"/>
              <a:t>Encapsulation – Example</a:t>
            </a:r>
            <a:endParaRPr lang="bg-BG" sz="4000"/>
          </a:p>
        </p:txBody>
      </p:sp>
      <p:sp>
        <p:nvSpPr>
          <p:cNvPr id="5" name="Rectangle 3"/>
          <p:cNvSpPr>
            <a:spLocks noChangeArrowheads="1"/>
          </p:cNvSpPr>
          <p:nvPr/>
        </p:nvSpPr>
        <p:spPr bwMode="auto">
          <a:xfrm>
            <a:off x="3351213" y="3048000"/>
            <a:ext cx="5486400" cy="6028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Person</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4"/>
          <p:cNvSpPr>
            <a:spLocks noChangeArrowheads="1"/>
          </p:cNvSpPr>
          <p:nvPr/>
        </p:nvSpPr>
        <p:spPr bwMode="auto">
          <a:xfrm>
            <a:off x="3351213" y="3650829"/>
            <a:ext cx="5486400" cy="9973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 string</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-age : int</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5"/>
          <p:cNvSpPr>
            <a:spLocks noChangeArrowheads="1"/>
          </p:cNvSpPr>
          <p:nvPr/>
        </p:nvSpPr>
        <p:spPr bwMode="auto">
          <a:xfrm>
            <a:off x="3351213" y="4648201"/>
            <a:ext cx="5486400" cy="13722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+Person(string name, int age)</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 string { get; set; }</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3000"/>
              </a:lnSpc>
              <a:spcBef>
                <a:spcPts val="0"/>
              </a:spcBef>
              <a:buClr>
                <a:schemeClr val="accent5">
                  <a:lumMod val="40000"/>
                  <a:lumOff val="60000"/>
                </a:schemeClr>
              </a:buClr>
              <a:buSzPct val="70000"/>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+Age : TimeSpan { get; set; }</a:t>
            </a: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Tree>
    <p:extLst>
      <p:ext uri="{BB962C8B-B14F-4D97-AF65-F5344CB8AC3E}">
        <p14:creationId xmlns:p14="http://schemas.microsoft.com/office/powerpoint/2010/main" val="330813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pPr>
              <a:lnSpc>
                <a:spcPct val="100000"/>
              </a:lnSpc>
            </a:pPr>
            <a:r>
              <a:rPr lang="en-US" dirty="0" smtClean="0"/>
              <a:t>Fields are always declared </a:t>
            </a:r>
            <a:r>
              <a:rPr lang="en-US" b="1" dirty="0" smtClean="0">
                <a:solidFill>
                  <a:schemeClr val="tx2">
                    <a:lumMod val="75000"/>
                  </a:schemeClr>
                </a:solidFill>
                <a:latin typeface="Consolas" pitchFamily="49" charset="0"/>
                <a:cs typeface="Consolas" pitchFamily="49" charset="0"/>
              </a:rPr>
              <a:t>private</a:t>
            </a:r>
          </a:p>
          <a:p>
            <a:pPr lvl="1">
              <a:lnSpc>
                <a:spcPct val="100000"/>
              </a:lnSpc>
            </a:pPr>
            <a:r>
              <a:rPr lang="en-US" dirty="0" smtClean="0"/>
              <a:t>Accessed </a:t>
            </a:r>
            <a:r>
              <a:rPr lang="en-GB" dirty="0" smtClean="0"/>
              <a:t>through </a:t>
            </a:r>
            <a:r>
              <a:rPr lang="en-US" dirty="0" smtClean="0">
                <a:solidFill>
                  <a:schemeClr val="tx2">
                    <a:lumMod val="75000"/>
                  </a:schemeClr>
                </a:solidFill>
              </a:rPr>
              <a:t>properties</a:t>
            </a:r>
            <a:r>
              <a:rPr lang="en-GB" dirty="0" smtClean="0">
                <a:solidFill>
                  <a:schemeClr val="tx2">
                    <a:lumMod val="75000"/>
                  </a:schemeClr>
                </a:solidFill>
              </a:rPr>
              <a:t> </a:t>
            </a:r>
            <a:r>
              <a:rPr lang="en-GB" dirty="0" smtClean="0"/>
              <a:t>in read-only or read-write mode</a:t>
            </a:r>
          </a:p>
          <a:p>
            <a:pPr lvl="1">
              <a:lnSpc>
                <a:spcPct val="100000"/>
              </a:lnSpc>
            </a:pPr>
            <a:r>
              <a:rPr lang="en-GB" dirty="0" smtClean="0">
                <a:solidFill>
                  <a:schemeClr val="accent5">
                    <a:lumMod val="20000"/>
                    <a:lumOff val="80000"/>
                  </a:schemeClr>
                </a:solidFill>
              </a:rPr>
              <a:t>Properties perform checks to fight invalid data</a:t>
            </a:r>
            <a:endParaRPr lang="en-US" dirty="0" smtClean="0">
              <a:solidFill>
                <a:schemeClr val="accent5">
                  <a:lumMod val="20000"/>
                  <a:lumOff val="80000"/>
                </a:schemeClr>
              </a:solidFill>
            </a:endParaRPr>
          </a:p>
          <a:p>
            <a:pPr>
              <a:lnSpc>
                <a:spcPct val="100000"/>
              </a:lnSpc>
            </a:pPr>
            <a:r>
              <a:rPr lang="en-US" dirty="0" smtClean="0">
                <a:solidFill>
                  <a:srgbClr val="EBFFD2"/>
                </a:solidFill>
              </a:rPr>
              <a:t>Constructors </a:t>
            </a:r>
            <a:r>
              <a:rPr lang="en-US" dirty="0">
                <a:solidFill>
                  <a:srgbClr val="EBFFD2"/>
                </a:solidFill>
              </a:rPr>
              <a:t>are </a:t>
            </a:r>
            <a:r>
              <a:rPr lang="en-US" dirty="0" smtClean="0">
                <a:solidFill>
                  <a:srgbClr val="EBFFD2"/>
                </a:solidFill>
              </a:rPr>
              <a:t>declared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solidFill>
                  <a:schemeClr val="accent5">
                    <a:lumMod val="20000"/>
                    <a:lumOff val="80000"/>
                  </a:schemeClr>
                </a:solidFill>
              </a:rPr>
              <a:t>Constructors perform checks to keep the object state valid</a:t>
            </a:r>
          </a:p>
          <a:p>
            <a:pPr>
              <a:lnSpc>
                <a:spcPct val="100000"/>
              </a:lnSpc>
            </a:pPr>
            <a:r>
              <a:rPr lang="en-US" dirty="0" smtClean="0">
                <a:solidFill>
                  <a:srgbClr val="EBFFD2"/>
                </a:solidFill>
              </a:rPr>
              <a:t>Interface </a:t>
            </a:r>
            <a:r>
              <a:rPr lang="en-US" dirty="0">
                <a:solidFill>
                  <a:srgbClr val="EBFFD2"/>
                </a:solidFill>
              </a:rPr>
              <a:t>methods are </a:t>
            </a:r>
            <a:r>
              <a:rPr lang="en-US" dirty="0" smtClean="0">
                <a:solidFill>
                  <a:srgbClr val="EBFFD2"/>
                </a:solidFill>
              </a:rPr>
              <a:t>always </a:t>
            </a:r>
            <a:r>
              <a:rPr lang="en-US" b="1" dirty="0" smtClean="0">
                <a:solidFill>
                  <a:schemeClr val="tx2">
                    <a:lumMod val="75000"/>
                  </a:schemeClr>
                </a:solidFill>
                <a:latin typeface="Consolas" pitchFamily="49" charset="0"/>
                <a:cs typeface="Consolas" pitchFamily="49" charset="0"/>
              </a:rPr>
              <a:t>public</a:t>
            </a:r>
          </a:p>
          <a:p>
            <a:pPr lvl="1">
              <a:lnSpc>
                <a:spcPct val="100000"/>
              </a:lnSpc>
            </a:pPr>
            <a:r>
              <a:rPr lang="en-US" dirty="0" smtClean="0"/>
              <a:t>Not explicitly declared with </a:t>
            </a:r>
            <a:r>
              <a:rPr lang="en-US" b="1" dirty="0" smtClean="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smtClean="0">
                <a:solidFill>
                  <a:srgbClr val="EBFFD2"/>
                </a:solidFill>
              </a:rPr>
              <a:t>Non-interface</a:t>
            </a:r>
            <a:r>
              <a:rPr lang="en-US" i="1" dirty="0" smtClean="0">
                <a:solidFill>
                  <a:srgbClr val="EBFFD2"/>
                </a:solidFill>
              </a:rPr>
              <a:t> </a:t>
            </a:r>
            <a:r>
              <a:rPr lang="en-US" dirty="0">
                <a:solidFill>
                  <a:srgbClr val="EBFFD2"/>
                </a:solidFill>
              </a:rPr>
              <a:t>methods are declared </a:t>
            </a:r>
            <a:r>
              <a:rPr lang="en-US"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b="1" dirty="0" smtClean="0">
                <a:solidFill>
                  <a:schemeClr val="tx2">
                    <a:lumMod val="75000"/>
                  </a:schemeClr>
                </a:solidFill>
                <a:latin typeface="Consolas" pitchFamily="49" charset="0"/>
                <a:cs typeface="Consolas" pitchFamily="49" charset="0"/>
              </a:rPr>
              <a:t>protected</a:t>
            </a:r>
            <a:endParaRPr lang="bg-BG" b="1" dirty="0">
              <a:solidFill>
                <a:schemeClr val="tx2">
                  <a:lumMod val="75000"/>
                </a:schemeClr>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Encapsulation in </a:t>
            </a:r>
            <a:r>
              <a:rPr lang="en-US" sz="4000" dirty="0" smtClean="0"/>
              <a:t>C#</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54</a:t>
            </a:fld>
            <a:endParaRPr lang="en-US" dirty="0"/>
          </a:p>
        </p:txBody>
      </p:sp>
    </p:spTree>
    <p:extLst>
      <p:ext uri="{BB962C8B-B14F-4D97-AF65-F5344CB8AC3E}">
        <p14:creationId xmlns:p14="http://schemas.microsoft.com/office/powerpoint/2010/main" val="1922480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3" name="Rectangle 3"/>
          <p:cNvSpPr>
            <a:spLocks noGrp="1" noChangeArrowheads="1"/>
          </p:cNvSpPr>
          <p:nvPr>
            <p:ph idx="1"/>
          </p:nvPr>
        </p:nvSpPr>
        <p:spPr>
          <a:prstGeom prst="rect">
            <a:avLst/>
          </a:prstGeom>
        </p:spPr>
        <p:txBody>
          <a:bodyPr>
            <a:normAutofit/>
          </a:bodyPr>
          <a:lstStyle/>
          <a:p>
            <a:pPr>
              <a:lnSpc>
                <a:spcPct val="100000"/>
              </a:lnSpc>
            </a:pPr>
            <a:r>
              <a:rPr lang="en-US" dirty="0">
                <a:solidFill>
                  <a:schemeClr val="tx2">
                    <a:lumMod val="75000"/>
                  </a:schemeClr>
                </a:solidFill>
              </a:rPr>
              <a:t>Ensures that structural changes remain </a:t>
            </a:r>
            <a:r>
              <a:rPr lang="en-US" dirty="0" smtClean="0">
                <a:solidFill>
                  <a:schemeClr val="tx2">
                    <a:lumMod val="75000"/>
                  </a:schemeClr>
                </a:solidFill>
              </a:rPr>
              <a:t>local</a:t>
            </a:r>
            <a:endParaRPr lang="en-US" sz="3600" dirty="0">
              <a:solidFill>
                <a:srgbClr val="EBFFD2"/>
              </a:solidFill>
            </a:endParaRPr>
          </a:p>
          <a:p>
            <a:pPr lvl="1">
              <a:lnSpc>
                <a:spcPct val="100000"/>
              </a:lnSpc>
            </a:pPr>
            <a:r>
              <a:rPr lang="en-US" dirty="0" smtClean="0"/>
              <a:t>Changing the class internals does not break any outside code</a:t>
            </a:r>
            <a:endParaRPr lang="en-US" dirty="0">
              <a:solidFill>
                <a:schemeClr val="tx1">
                  <a:lumMod val="40000"/>
                  <a:lumOff val="60000"/>
                </a:schemeClr>
              </a:solidFill>
            </a:endParaRPr>
          </a:p>
          <a:p>
            <a:pPr lvl="1">
              <a:lnSpc>
                <a:spcPct val="100000"/>
              </a:lnSpc>
            </a:pPr>
            <a:r>
              <a:rPr lang="en-US" dirty="0" smtClean="0">
                <a:solidFill>
                  <a:schemeClr val="tx1">
                    <a:lumMod val="40000"/>
                    <a:lumOff val="60000"/>
                  </a:schemeClr>
                </a:solidFill>
              </a:rPr>
              <a:t>Allows changing the internal class implementation</a:t>
            </a:r>
          </a:p>
          <a:p>
            <a:pPr>
              <a:lnSpc>
                <a:spcPct val="100000"/>
              </a:lnSpc>
            </a:pPr>
            <a:r>
              <a:rPr lang="en-US" dirty="0" smtClean="0">
                <a:solidFill>
                  <a:schemeClr val="tx1">
                    <a:lumMod val="40000"/>
                    <a:lumOff val="60000"/>
                  </a:schemeClr>
                </a:solidFill>
              </a:rPr>
              <a:t>Encapsulation allows adding logic </a:t>
            </a:r>
            <a:r>
              <a:rPr lang="en-US" dirty="0">
                <a:solidFill>
                  <a:schemeClr val="tx1">
                    <a:lumMod val="40000"/>
                    <a:lumOff val="60000"/>
                  </a:schemeClr>
                </a:solidFill>
              </a:rPr>
              <a:t>when accessing </a:t>
            </a:r>
            <a:r>
              <a:rPr lang="en-US" dirty="0" smtClean="0">
                <a:solidFill>
                  <a:schemeClr val="tx1">
                    <a:lumMod val="40000"/>
                    <a:lumOff val="60000"/>
                  </a:schemeClr>
                </a:solidFill>
              </a:rPr>
              <a:t>object data</a:t>
            </a:r>
            <a:endParaRPr lang="en-US" dirty="0">
              <a:solidFill>
                <a:schemeClr val="tx1">
                  <a:lumMod val="40000"/>
                  <a:lumOff val="60000"/>
                </a:schemeClr>
              </a:solidFill>
            </a:endParaRPr>
          </a:p>
          <a:p>
            <a:pPr lvl="1">
              <a:lnSpc>
                <a:spcPct val="100000"/>
              </a:lnSpc>
            </a:pPr>
            <a:r>
              <a:rPr lang="en-US" dirty="0"/>
              <a:t>E.g. </a:t>
            </a:r>
            <a:r>
              <a:rPr lang="en-US" dirty="0" smtClean="0">
                <a:solidFill>
                  <a:schemeClr val="tx2">
                    <a:lumMod val="75000"/>
                  </a:schemeClr>
                </a:solidFill>
              </a:rPr>
              <a:t>validations </a:t>
            </a:r>
            <a:r>
              <a:rPr lang="en-US" dirty="0"/>
              <a:t>on </a:t>
            </a:r>
            <a:r>
              <a:rPr lang="en-US" dirty="0" smtClean="0"/>
              <a:t>when a property is modified</a:t>
            </a:r>
          </a:p>
          <a:p>
            <a:pPr lvl="1">
              <a:lnSpc>
                <a:spcPct val="100000"/>
              </a:lnSpc>
            </a:pPr>
            <a:r>
              <a:rPr lang="en-US" dirty="0" smtClean="0"/>
              <a:t>E.g. </a:t>
            </a:r>
            <a:r>
              <a:rPr lang="en-US" dirty="0" smtClean="0">
                <a:solidFill>
                  <a:schemeClr val="tx2">
                    <a:lumMod val="75000"/>
                  </a:schemeClr>
                </a:solidFill>
              </a:rPr>
              <a:t>notifications</a:t>
            </a:r>
            <a:r>
              <a:rPr lang="en-US" dirty="0" smtClean="0"/>
              <a:t> about changes (allows data binding)</a:t>
            </a:r>
            <a:endParaRPr lang="en-US" dirty="0"/>
          </a:p>
          <a:p>
            <a:pPr>
              <a:lnSpc>
                <a:spcPct val="100000"/>
              </a:lnSpc>
            </a:pPr>
            <a:r>
              <a:rPr lang="en-US" dirty="0"/>
              <a:t>Hiding implementation details reduces </a:t>
            </a:r>
            <a:r>
              <a:rPr lang="en-US" dirty="0" smtClean="0"/>
              <a:t>complexity</a:t>
            </a:r>
          </a:p>
          <a:p>
            <a:pPr lvl="1">
              <a:lnSpc>
                <a:spcPct val="100000"/>
              </a:lnSpc>
            </a:pPr>
            <a:r>
              <a:rPr lang="en-US" dirty="0" smtClean="0">
                <a:sym typeface="Wingdings" pitchFamily="2" charset="2"/>
              </a:rPr>
              <a:t>Easier </a:t>
            </a:r>
            <a:r>
              <a:rPr lang="en-US" dirty="0">
                <a:sym typeface="Wingdings" pitchFamily="2" charset="2"/>
              </a:rPr>
              <a:t>maintenance</a:t>
            </a:r>
            <a:endParaRPr lang="bg-BG" dirty="0"/>
          </a:p>
        </p:txBody>
      </p:sp>
      <p:sp>
        <p:nvSpPr>
          <p:cNvPr id="80384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Encapsulation </a:t>
            </a:r>
            <a:r>
              <a:rPr lang="en-US" sz="4000" dirty="0" smtClean="0"/>
              <a:t>– Benefits</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55</a:t>
            </a:fld>
            <a:endParaRPr lang="en-US" dirty="0"/>
          </a:p>
        </p:txBody>
      </p:sp>
    </p:spTree>
    <p:extLst>
      <p:ext uri="{BB962C8B-B14F-4D97-AF65-F5344CB8AC3E}">
        <p14:creationId xmlns:p14="http://schemas.microsoft.com/office/powerpoint/2010/main" val="4169678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56</a:t>
            </a:fld>
            <a:endParaRPr lang="en-US" dirty="0"/>
          </a:p>
        </p:txBody>
      </p:sp>
      <p:sp>
        <p:nvSpPr>
          <p:cNvPr id="4" name="Title 3"/>
          <p:cNvSpPr>
            <a:spLocks noGrp="1"/>
          </p:cNvSpPr>
          <p:nvPr>
            <p:ph type="title"/>
          </p:nvPr>
        </p:nvSpPr>
        <p:spPr/>
        <p:txBody>
          <a:bodyPr/>
          <a:lstStyle/>
          <a:p>
            <a:r>
              <a:rPr lang="en-US" dirty="0" smtClean="0"/>
              <a:t>Encapsulation – Example</a:t>
            </a:r>
            <a:endParaRPr lang="en-US" dirty="0"/>
          </a:p>
        </p:txBody>
      </p:sp>
      <p:sp>
        <p:nvSpPr>
          <p:cNvPr id="5" name="Rectangle 4"/>
          <p:cNvSpPr>
            <a:spLocks noChangeArrowheads="1"/>
          </p:cNvSpPr>
          <p:nvPr/>
        </p:nvSpPr>
        <p:spPr bwMode="auto">
          <a:xfrm>
            <a:off x="915511" y="1187678"/>
            <a:ext cx="10360501" cy="5201424"/>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square" anchor="ctr">
            <a:spAutoFit/>
          </a:bodyPr>
          <a:lstStyle/>
          <a:p>
            <a:pPr>
              <a:defRPr/>
            </a:pPr>
            <a:r>
              <a:rPr lang="en-US" sz="2300" b="1" noProof="1">
                <a:solidFill>
                  <a:schemeClr val="tx2"/>
                </a:solidFill>
                <a:effectLst>
                  <a:outerShdw blurRad="38100" dist="38100" dir="2700000" algn="tl">
                    <a:srgbClr val="000000">
                      <a:alpha val="43137"/>
                    </a:srgbClr>
                  </a:outerShdw>
                </a:effectLst>
                <a:latin typeface="Consolas" pitchFamily="49" charset="0"/>
              </a:rPr>
              <a:t>public class Person</a:t>
            </a:r>
          </a:p>
          <a:p>
            <a:pPr>
              <a:defRPr/>
            </a:pPr>
            <a:r>
              <a:rPr lang="en-US" sz="23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private </a:t>
            </a:r>
            <a:r>
              <a:rPr lang="en-US" sz="2300" b="1" noProof="1">
                <a:solidFill>
                  <a:schemeClr val="tx2"/>
                </a:solidFill>
                <a:effectLst>
                  <a:outerShdw blurRad="38100" dist="38100" dir="2700000" algn="tl">
                    <a:srgbClr val="000000">
                      <a:alpha val="43137"/>
                    </a:srgbClr>
                  </a:outerShdw>
                </a:effectLst>
                <a:latin typeface="Consolas" pitchFamily="49" charset="0"/>
              </a:rPr>
              <a:t>string name;</a:t>
            </a:r>
          </a:p>
          <a:p>
            <a:pPr>
              <a:spcBef>
                <a:spcPts val="1200"/>
              </a:spcBef>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2300" b="1" noProof="1">
                <a:solidFill>
                  <a:schemeClr val="tx2"/>
                </a:solidFill>
                <a:effectLst>
                  <a:outerShdw blurRad="38100" dist="38100" dir="2700000" algn="tl">
                    <a:srgbClr val="000000">
                      <a:alpha val="43137"/>
                    </a:srgbClr>
                  </a:outerShdw>
                </a:effectLst>
                <a:latin typeface="Consolas" pitchFamily="49" charset="0"/>
              </a:rPr>
              <a:t>string Name</a:t>
            </a: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a:t>
            </a:r>
            <a:endParaRPr lang="en-US" sz="23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get </a:t>
            </a:r>
            <a:r>
              <a:rPr lang="en-US" sz="2300" b="1" noProof="1">
                <a:solidFill>
                  <a:schemeClr val="tx2"/>
                </a:solidFill>
                <a:effectLst>
                  <a:outerShdw blurRad="38100" dist="38100" dir="2700000" algn="tl">
                    <a:srgbClr val="000000">
                      <a:alpha val="43137"/>
                    </a:srgbClr>
                  </a:outerShdw>
                </a:effectLst>
                <a:latin typeface="Consolas" pitchFamily="49" charset="0"/>
              </a:rPr>
              <a:t>{ return this.name; }</a:t>
            </a: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set</a:t>
            </a:r>
            <a:endParaRPr lang="en-US" sz="23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a:t>
            </a:r>
            <a:endParaRPr lang="en-US" sz="23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if </a:t>
            </a:r>
            <a:r>
              <a:rPr lang="en-US" sz="2300" b="1" noProof="1">
                <a:solidFill>
                  <a:schemeClr val="tx2"/>
                </a:solidFill>
                <a:effectLst>
                  <a:outerShdw blurRad="38100" dist="38100" dir="2700000" algn="tl">
                    <a:srgbClr val="000000">
                      <a:alpha val="43137"/>
                    </a:srgbClr>
                  </a:outerShdw>
                </a:effectLst>
                <a:latin typeface="Consolas" pitchFamily="49" charset="0"/>
              </a:rPr>
              <a:t>(value == null)</a:t>
            </a: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throw </a:t>
            </a:r>
            <a:r>
              <a:rPr lang="en-US" sz="2300" b="1" noProof="1">
                <a:solidFill>
                  <a:schemeClr val="tx2"/>
                </a:solidFill>
                <a:effectLst>
                  <a:outerShdw blurRad="38100" dist="38100" dir="2700000" algn="tl">
                    <a:srgbClr val="000000">
                      <a:alpha val="43137"/>
                    </a:srgbClr>
                  </a:outerShdw>
                </a:effectLst>
                <a:latin typeface="Consolas" pitchFamily="49" charset="0"/>
              </a:rPr>
              <a:t>new ArgumentException("Invalid person name.");</a:t>
            </a: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this.name </a:t>
            </a:r>
            <a:r>
              <a:rPr lang="en-US" sz="2300" b="1" noProof="1">
                <a:solidFill>
                  <a:schemeClr val="tx2"/>
                </a:solidFill>
                <a:effectLst>
                  <a:outerShdw blurRad="38100" dist="38100" dir="2700000" algn="tl">
                    <a:srgbClr val="000000">
                      <a:alpha val="43137"/>
                    </a:srgbClr>
                  </a:outerShdw>
                </a:effectLst>
                <a:latin typeface="Consolas" pitchFamily="49" charset="0"/>
              </a:rPr>
              <a:t>= value</a:t>
            </a:r>
            <a:r>
              <a:rPr lang="en-US" sz="2300" b="1" noProof="1" smtClean="0">
                <a:solidFill>
                  <a:schemeClr val="tx2"/>
                </a:solidFill>
                <a:effectLst>
                  <a:outerShdw blurRad="38100" dist="38100" dir="2700000" algn="tl">
                    <a:srgbClr val="000000">
                      <a:alpha val="43137"/>
                    </a:srgbClr>
                  </a:outerShdw>
                </a:effectLst>
                <a:latin typeface="Consolas" pitchFamily="49" charset="0"/>
              </a:rPr>
              <a:t>;</a:t>
            </a:r>
          </a:p>
          <a:p>
            <a:pPr>
              <a:defRPr/>
            </a:pPr>
            <a:r>
              <a:rPr lang="en-US" sz="2300" b="1" noProof="1">
                <a:solidFill>
                  <a:schemeClr val="tx2"/>
                </a:solidFill>
                <a:effectLst>
                  <a:outerShdw blurRad="38100" dist="38100" dir="2700000" algn="tl">
                    <a:srgbClr val="000000">
                      <a:alpha val="43137"/>
                    </a:srgbClr>
                  </a:outerShdw>
                </a:effectLst>
                <a:latin typeface="Consolas" pitchFamily="49" charset="0"/>
              </a:rPr>
              <a:t> </a:t>
            </a:r>
            <a:r>
              <a:rPr lang="en-US" sz="2300" b="1" noProof="1" smtClean="0">
                <a:solidFill>
                  <a:schemeClr val="tx2"/>
                </a:solidFill>
                <a:effectLst>
                  <a:outerShdw blurRad="38100" dist="38100" dir="2700000" algn="tl">
                    <a:srgbClr val="000000">
                      <a:alpha val="43137"/>
                    </a:srgbClr>
                  </a:outerShdw>
                </a:effectLst>
                <a:latin typeface="Consolas" pitchFamily="49" charset="0"/>
              </a:rPr>
              <a:t>   }</a:t>
            </a:r>
            <a:endParaRPr lang="en-US" sz="23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  }</a:t>
            </a:r>
            <a:endParaRPr lang="en-US" sz="23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300" b="1" noProof="1" smtClean="0">
                <a:solidFill>
                  <a:schemeClr val="tx2"/>
                </a:solidFill>
                <a:effectLst>
                  <a:outerShdw blurRad="38100" dist="38100" dir="2700000" algn="tl">
                    <a:srgbClr val="000000">
                      <a:alpha val="43137"/>
                    </a:srgbClr>
                  </a:outerShdw>
                </a:effectLst>
                <a:latin typeface="Consolas" pitchFamily="49" charset="0"/>
              </a:rPr>
              <a:t>}</a:t>
            </a:r>
            <a:endParaRPr lang="en-US" sz="23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AutoShape 20"/>
          <p:cNvSpPr>
            <a:spLocks noChangeArrowheads="1"/>
          </p:cNvSpPr>
          <p:nvPr/>
        </p:nvSpPr>
        <p:spPr bwMode="auto">
          <a:xfrm>
            <a:off x="5484812" y="1447800"/>
            <a:ext cx="3810000" cy="1115704"/>
          </a:xfrm>
          <a:prstGeom prst="wedgeRoundRectCallout">
            <a:avLst>
              <a:gd name="adj1" fmla="val -72037"/>
              <a:gd name="adj2" fmla="val 14005"/>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The field "name" is encapsulated (hidden)</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2234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25704"/>
            <a:ext cx="8938472" cy="820600"/>
          </a:xfrm>
        </p:spPr>
        <p:txBody>
          <a:bodyPr/>
          <a:lstStyle/>
          <a:p>
            <a:r>
              <a:rPr lang="en-US" dirty="0" smtClean="0"/>
              <a:t>Encapsulation</a:t>
            </a:r>
            <a:endParaRPr lang="en-US" dirty="0"/>
          </a:p>
        </p:txBody>
      </p:sp>
      <p:sp>
        <p:nvSpPr>
          <p:cNvPr id="3" name="Text Placeholder 2"/>
          <p:cNvSpPr>
            <a:spLocks noGrp="1"/>
          </p:cNvSpPr>
          <p:nvPr>
            <p:ph type="body" idx="1"/>
          </p:nvPr>
        </p:nvSpPr>
        <p:spPr/>
        <p:txBody>
          <a:bodyPr/>
          <a:lstStyle/>
          <a:p>
            <a:r>
              <a:rPr lang="en-US" dirty="0" smtClean="0"/>
              <a:t>Live Demo</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80830" y="1295400"/>
            <a:ext cx="4469236" cy="3352800"/>
          </a:xfrm>
          <a:prstGeom prst="roundRect">
            <a:avLst>
              <a:gd name="adj" fmla="val 9484"/>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2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32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524001"/>
            <a:ext cx="4323044" cy="3484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446212" y="5504000"/>
            <a:ext cx="8938472" cy="820600"/>
          </a:xfrm>
        </p:spPr>
        <p:txBody>
          <a:bodyPr/>
          <a:lstStyle/>
          <a:p>
            <a:r>
              <a:rPr lang="en-US" dirty="0" smtClean="0"/>
              <a:t>Polymorphism</a:t>
            </a:r>
            <a:endParaRPr lang="en-US" dirty="0"/>
          </a:p>
        </p:txBody>
      </p:sp>
      <p:pic>
        <p:nvPicPr>
          <p:cNvPr id="1026" name="Picture 2" descr="http://www.ntu.edu.sg/home/ehchua/programming/java/images/OOP_PolymorphismAbstractSh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684" y="1524001"/>
            <a:ext cx="4943528" cy="3484108"/>
          </a:xfrm>
          <a:prstGeom prst="roundRect">
            <a:avLst>
              <a:gd name="adj" fmla="val 187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54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2283" y="685800"/>
            <a:ext cx="6606330" cy="4609704"/>
          </a:xfrm>
          <a:prstGeom prst="rect">
            <a:avLst/>
          </a:prstGeom>
          <a:effectLst>
            <a:glow rad="38100">
              <a:schemeClr val="accent6">
                <a:lumMod val="40000"/>
                <a:lumOff val="60000"/>
                <a:alpha val="40000"/>
              </a:schemeClr>
            </a:glow>
          </a:effectLst>
        </p:spPr>
      </p:pic>
      <p:sp>
        <p:nvSpPr>
          <p:cNvPr id="4" name="Title 3"/>
          <p:cNvSpPr>
            <a:spLocks noGrp="1"/>
          </p:cNvSpPr>
          <p:nvPr>
            <p:ph type="title"/>
          </p:nvPr>
        </p:nvSpPr>
        <p:spPr>
          <a:xfrm>
            <a:off x="1446212" y="5656400"/>
            <a:ext cx="8938472" cy="820600"/>
          </a:xfrm>
        </p:spPr>
        <p:txBody>
          <a:bodyPr/>
          <a:lstStyle/>
          <a:p>
            <a:r>
              <a:rPr lang="en-US" dirty="0" smtClean="0"/>
              <a:t>Inheritance</a:t>
            </a:r>
            <a:endParaRPr lang="en-US" dirty="0"/>
          </a:p>
        </p:txBody>
      </p:sp>
    </p:spTree>
    <p:extLst>
      <p:ext uri="{BB962C8B-B14F-4D97-AF65-F5344CB8AC3E}">
        <p14:creationId xmlns:p14="http://schemas.microsoft.com/office/powerpoint/2010/main" val="1855851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9" name="Rectangle 3"/>
          <p:cNvSpPr>
            <a:spLocks noGrp="1" noChangeArrowheads="1"/>
          </p:cNvSpPr>
          <p:nvPr>
            <p:ph idx="1"/>
          </p:nvPr>
        </p:nvSpPr>
        <p:spPr>
          <a:prstGeom prst="rect">
            <a:avLst/>
          </a:prstGeom>
        </p:spPr>
        <p:txBody>
          <a:bodyPr>
            <a:normAutofit/>
          </a:bodyPr>
          <a:lstStyle/>
          <a:p>
            <a:pPr>
              <a:lnSpc>
                <a:spcPct val="110000"/>
              </a:lnSpc>
            </a:pPr>
            <a:r>
              <a:rPr lang="en-US" dirty="0" smtClean="0">
                <a:solidFill>
                  <a:schemeClr val="tx2">
                    <a:lumMod val="75000"/>
                  </a:schemeClr>
                </a:solidFill>
              </a:rPr>
              <a:t>Polymorphism </a:t>
            </a:r>
            <a:r>
              <a:rPr lang="en-US" dirty="0" smtClean="0"/>
              <a:t>= the ability </a:t>
            </a:r>
            <a:r>
              <a:rPr lang="en-US" dirty="0"/>
              <a:t>to take more than one </a:t>
            </a:r>
            <a:r>
              <a:rPr lang="en-US" dirty="0" smtClean="0"/>
              <a:t>form</a:t>
            </a:r>
            <a:br>
              <a:rPr lang="en-US" dirty="0" smtClean="0"/>
            </a:br>
            <a:r>
              <a:rPr lang="en-US" dirty="0" smtClean="0"/>
              <a:t>(objects have more than one type)</a:t>
            </a:r>
            <a:endParaRPr lang="en-US" dirty="0"/>
          </a:p>
          <a:p>
            <a:pPr lvl="1">
              <a:lnSpc>
                <a:spcPct val="110000"/>
              </a:lnSpc>
            </a:pPr>
            <a:r>
              <a:rPr lang="en-US" dirty="0">
                <a:solidFill>
                  <a:schemeClr val="tx1">
                    <a:lumMod val="40000"/>
                    <a:lumOff val="60000"/>
                  </a:schemeClr>
                </a:solidFill>
              </a:rPr>
              <a:t>A class can be used through its parent interface</a:t>
            </a:r>
          </a:p>
          <a:p>
            <a:pPr lvl="1">
              <a:lnSpc>
                <a:spcPct val="110000"/>
              </a:lnSpc>
            </a:pPr>
            <a:r>
              <a:rPr lang="en-US" dirty="0">
                <a:solidFill>
                  <a:schemeClr val="tx1">
                    <a:lumMod val="40000"/>
                    <a:lumOff val="60000"/>
                  </a:schemeClr>
                </a:solidFill>
              </a:rPr>
              <a:t>A child class may </a:t>
            </a:r>
            <a:r>
              <a:rPr lang="en-US" dirty="0" smtClean="0">
                <a:solidFill>
                  <a:schemeClr val="tx2">
                    <a:lumMod val="75000"/>
                  </a:schemeClr>
                </a:solidFill>
              </a:rPr>
              <a:t>override</a:t>
            </a:r>
            <a:r>
              <a:rPr lang="en-US" dirty="0" smtClean="0">
                <a:solidFill>
                  <a:schemeClr val="tx1">
                    <a:lumMod val="40000"/>
                    <a:lumOff val="60000"/>
                  </a:schemeClr>
                </a:solidFill>
              </a:rPr>
              <a:t> (change) </a:t>
            </a:r>
            <a:r>
              <a:rPr lang="en-US" dirty="0">
                <a:solidFill>
                  <a:schemeClr val="tx1">
                    <a:lumMod val="40000"/>
                    <a:lumOff val="60000"/>
                  </a:schemeClr>
                </a:solidFill>
              </a:rPr>
              <a:t>some of the </a:t>
            </a:r>
            <a:r>
              <a:rPr lang="en-US" dirty="0" smtClean="0">
                <a:solidFill>
                  <a:schemeClr val="tx1">
                    <a:lumMod val="40000"/>
                    <a:lumOff val="60000"/>
                  </a:schemeClr>
                </a:solidFill>
              </a:rPr>
              <a:t>parent's methods</a:t>
            </a:r>
            <a:endParaRPr lang="en-US" dirty="0">
              <a:solidFill>
                <a:schemeClr val="tx1">
                  <a:lumMod val="40000"/>
                  <a:lumOff val="60000"/>
                </a:schemeClr>
              </a:solidFill>
            </a:endParaRPr>
          </a:p>
          <a:p>
            <a:pPr>
              <a:lnSpc>
                <a:spcPct val="110000"/>
              </a:lnSpc>
            </a:pPr>
            <a:r>
              <a:rPr lang="en-US" dirty="0"/>
              <a:t>Polymorphism </a:t>
            </a:r>
            <a:r>
              <a:rPr lang="en-US" dirty="0" smtClean="0"/>
              <a:t>allows invoking </a:t>
            </a:r>
            <a:r>
              <a:rPr lang="en-US" dirty="0">
                <a:solidFill>
                  <a:schemeClr val="tx2">
                    <a:lumMod val="75000"/>
                  </a:schemeClr>
                </a:solidFill>
              </a:rPr>
              <a:t>abstract </a:t>
            </a:r>
            <a:r>
              <a:rPr lang="en-US" dirty="0" smtClean="0">
                <a:solidFill>
                  <a:schemeClr val="tx2">
                    <a:lumMod val="75000"/>
                  </a:schemeClr>
                </a:solidFill>
              </a:rPr>
              <a:t>operations</a:t>
            </a:r>
            <a:endParaRPr lang="en-US" dirty="0"/>
          </a:p>
          <a:p>
            <a:pPr lvl="1">
              <a:lnSpc>
                <a:spcPct val="110000"/>
              </a:lnSpc>
            </a:pPr>
            <a:r>
              <a:rPr lang="en-US" dirty="0" smtClean="0">
                <a:solidFill>
                  <a:schemeClr val="tx1">
                    <a:lumMod val="40000"/>
                    <a:lumOff val="60000"/>
                  </a:schemeClr>
                </a:solidFill>
              </a:rPr>
              <a:t>Defined </a:t>
            </a:r>
            <a:r>
              <a:rPr lang="en-US" dirty="0">
                <a:solidFill>
                  <a:schemeClr val="tx1">
                    <a:lumMod val="40000"/>
                    <a:lumOff val="60000"/>
                  </a:schemeClr>
                </a:solidFill>
              </a:rPr>
              <a:t>in the base </a:t>
            </a:r>
            <a:r>
              <a:rPr lang="en-US" dirty="0" smtClean="0">
                <a:solidFill>
                  <a:schemeClr val="tx1">
                    <a:lumMod val="40000"/>
                    <a:lumOff val="60000"/>
                  </a:schemeClr>
                </a:solidFill>
              </a:rPr>
              <a:t>class / interface</a:t>
            </a:r>
          </a:p>
          <a:p>
            <a:pPr lvl="1">
              <a:lnSpc>
                <a:spcPct val="110000"/>
              </a:lnSpc>
            </a:pPr>
            <a:r>
              <a:rPr lang="en-US" dirty="0" smtClean="0">
                <a:solidFill>
                  <a:schemeClr val="tx1">
                    <a:lumMod val="40000"/>
                    <a:lumOff val="60000"/>
                  </a:schemeClr>
                </a:solidFill>
              </a:rPr>
              <a:t>Implemented in </a:t>
            </a:r>
            <a:r>
              <a:rPr lang="en-US" dirty="0">
                <a:solidFill>
                  <a:schemeClr val="tx1">
                    <a:lumMod val="40000"/>
                    <a:lumOff val="60000"/>
                  </a:schemeClr>
                </a:solidFill>
              </a:rPr>
              <a:t>the child </a:t>
            </a:r>
            <a:r>
              <a:rPr lang="en-US" dirty="0" smtClean="0">
                <a:solidFill>
                  <a:schemeClr val="tx1">
                    <a:lumMod val="40000"/>
                    <a:lumOff val="60000"/>
                  </a:schemeClr>
                </a:solidFill>
              </a:rPr>
              <a:t>classes</a:t>
            </a:r>
          </a:p>
          <a:p>
            <a:pPr lvl="1">
              <a:lnSpc>
                <a:spcPct val="110000"/>
              </a:lnSpc>
            </a:pPr>
            <a:r>
              <a:rPr lang="en-US" dirty="0" smtClean="0">
                <a:solidFill>
                  <a:schemeClr val="tx1">
                    <a:lumMod val="40000"/>
                    <a:lumOff val="60000"/>
                  </a:schemeClr>
                </a:solidFill>
              </a:rPr>
              <a:t>Declared as </a:t>
            </a:r>
            <a:r>
              <a:rPr lang="en-US" b="1" dirty="0" smtClean="0">
                <a:solidFill>
                  <a:schemeClr val="tx2">
                    <a:lumMod val="75000"/>
                  </a:schemeClr>
                </a:solidFill>
                <a:latin typeface="Consolas" pitchFamily="49" charset="0"/>
                <a:cs typeface="Consolas" pitchFamily="49" charset="0"/>
              </a:rPr>
              <a:t>abstract</a:t>
            </a:r>
            <a:r>
              <a:rPr lang="en-US" dirty="0" smtClean="0">
                <a:solidFill>
                  <a:schemeClr val="tx2">
                    <a:lumMod val="75000"/>
                  </a:schemeClr>
                </a:solidFill>
              </a:rPr>
              <a:t> </a:t>
            </a:r>
            <a:r>
              <a:rPr lang="en-US" dirty="0" smtClean="0">
                <a:solidFill>
                  <a:schemeClr val="tx1">
                    <a:lumMod val="40000"/>
                    <a:lumOff val="60000"/>
                  </a:schemeClr>
                </a:solidFill>
              </a:rPr>
              <a:t>or </a:t>
            </a:r>
            <a:r>
              <a:rPr lang="en-US" b="1" dirty="0" smtClean="0">
                <a:solidFill>
                  <a:schemeClr val="tx2">
                    <a:lumMod val="75000"/>
                  </a:schemeClr>
                </a:solidFill>
                <a:latin typeface="Consolas" pitchFamily="49" charset="0"/>
                <a:cs typeface="Consolas" pitchFamily="49" charset="0"/>
              </a:rPr>
              <a:t>virtual</a:t>
            </a:r>
            <a:r>
              <a:rPr lang="en-US" dirty="0">
                <a:solidFill>
                  <a:schemeClr val="tx1">
                    <a:lumMod val="40000"/>
                    <a:lumOff val="60000"/>
                  </a:schemeClr>
                </a:solidFill>
              </a:rPr>
              <a:t> </a:t>
            </a:r>
            <a:r>
              <a:rPr lang="en-US" dirty="0" smtClean="0">
                <a:solidFill>
                  <a:schemeClr val="tx1">
                    <a:lumMod val="40000"/>
                    <a:lumOff val="60000"/>
                  </a:schemeClr>
                </a:solidFill>
              </a:rPr>
              <a:t>or inside an interface</a:t>
            </a:r>
            <a:endParaRPr lang="bg-BG" b="1" dirty="0">
              <a:solidFill>
                <a:schemeClr val="tx2">
                  <a:lumMod val="75000"/>
                </a:schemeClr>
              </a:solidFill>
              <a:latin typeface="Consolas" pitchFamily="49" charset="0"/>
              <a:cs typeface="Consolas" pitchFamily="49" charset="0"/>
            </a:endParaRPr>
          </a:p>
        </p:txBody>
      </p:sp>
      <p:sp>
        <p:nvSpPr>
          <p:cNvPr id="80281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Polymorphism</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60</a:t>
            </a:fld>
            <a:endParaRPr lang="en-US" dirty="0"/>
          </a:p>
        </p:txBody>
      </p:sp>
    </p:spTree>
    <p:extLst>
      <p:ext uri="{BB962C8B-B14F-4D97-AF65-F5344CB8AC3E}">
        <p14:creationId xmlns:p14="http://schemas.microsoft.com/office/powerpoint/2010/main" val="22569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a:spLocks noChangeArrowheads="1"/>
          </p:cNvSpPr>
          <p:nvPr/>
        </p:nvSpPr>
        <p:spPr bwMode="auto">
          <a:xfrm>
            <a:off x="4173504" y="1823880"/>
            <a:ext cx="3759096" cy="419716"/>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+CalcSurface() : double</a:t>
            </a:r>
          </a:p>
        </p:txBody>
      </p:sp>
      <p:sp>
        <p:nvSpPr>
          <p:cNvPr id="80179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Polymorphism – Example</a:t>
            </a:r>
            <a:endParaRPr lang="bg-BG" sz="4000" dirty="0"/>
          </a:p>
        </p:txBody>
      </p:sp>
      <p:sp>
        <p:nvSpPr>
          <p:cNvPr id="801797" name="Rectangle 5"/>
          <p:cNvSpPr>
            <a:spLocks noChangeArrowheads="1"/>
          </p:cNvSpPr>
          <p:nvPr/>
        </p:nvSpPr>
        <p:spPr bwMode="auto">
          <a:xfrm>
            <a:off x="507868" y="5000625"/>
            <a:ext cx="5392552"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public override double CalcSurface</a:t>
            </a:r>
            <a:r>
              <a:rPr lang="en-US" sz="2000" b="1" noProof="1">
                <a:solidFill>
                  <a:schemeClr val="tx2"/>
                </a:solidFill>
                <a:effectLst>
                  <a:outerShdw blurRad="38100" dist="38100" dir="2700000" algn="tl">
                    <a:srgbClr val="000000">
                      <a:alpha val="43137"/>
                    </a:srgbClr>
                  </a:outerShdw>
                </a:effectLst>
                <a:latin typeface="Consolas" pitchFamily="49" charset="0"/>
              </a:rPr>
              <a:t>() </a:t>
            </a:r>
            <a:endParaRPr lang="en-US" sz="2000" b="1" noProof="1" smtClean="0">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a:solidFill>
                  <a:schemeClr val="tx2"/>
                </a:solidFill>
                <a:effectLst>
                  <a:outerShdw blurRad="38100" dist="38100" dir="2700000" algn="tl">
                    <a:srgbClr val="000000">
                      <a:alpha val="43137"/>
                    </a:srgbClr>
                  </a:outerShdw>
                </a:effectLst>
                <a:latin typeface="Consolas" pitchFamily="49" charset="0"/>
              </a:rPr>
              <a:t>  </a:t>
            </a:r>
            <a:r>
              <a:rPr lang="en-US" sz="2000" b="1" noProof="1" smtClean="0">
                <a:solidFill>
                  <a:schemeClr val="tx2"/>
                </a:solidFill>
                <a:effectLst>
                  <a:outerShdw blurRad="38100" dist="38100" dir="2700000" algn="tl">
                    <a:srgbClr val="000000">
                      <a:alpha val="43137"/>
                    </a:srgbClr>
                  </a:outerShdw>
                </a:effectLst>
                <a:latin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rPr>
              <a:t>size * size;</a:t>
            </a:r>
          </a:p>
          <a:p>
            <a:pPr>
              <a:lnSpc>
                <a:spcPct val="95000"/>
              </a:lnSpc>
              <a:defRPr/>
            </a:pPr>
            <a:r>
              <a:rPr lang="en-US" sz="2000" b="1" noProof="1">
                <a:solidFill>
                  <a:schemeClr val="tx2"/>
                </a:solidFill>
                <a:effectLst>
                  <a:outerShdw blurRad="38100" dist="38100" dir="2700000" algn="tl">
                    <a:srgbClr val="000000">
                      <a:alpha val="43137"/>
                    </a:srgbClr>
                  </a:outerShdw>
                </a:effectLst>
                <a:latin typeface="Consolas" pitchFamily="49" charset="0"/>
              </a:rPr>
              <a:t>}</a:t>
            </a:r>
          </a:p>
        </p:txBody>
      </p:sp>
      <p:sp>
        <p:nvSpPr>
          <p:cNvPr id="801799" name="Rectangle 7"/>
          <p:cNvSpPr>
            <a:spLocks noChangeArrowheads="1"/>
          </p:cNvSpPr>
          <p:nvPr/>
        </p:nvSpPr>
        <p:spPr bwMode="auto">
          <a:xfrm>
            <a:off x="6184260" y="5000625"/>
            <a:ext cx="5486400"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public override double CalcSurface</a:t>
            </a:r>
            <a:r>
              <a:rPr lang="en-US" sz="2000" b="1" noProof="1">
                <a:solidFill>
                  <a:schemeClr val="tx2"/>
                </a:solidFill>
                <a:effectLst>
                  <a:outerShdw blurRad="38100" dist="38100" dir="2700000" algn="tl">
                    <a:srgbClr val="000000">
                      <a:alpha val="43137"/>
                    </a:srgbClr>
                  </a:outerShdw>
                </a:effectLst>
                <a:latin typeface="Consolas" pitchFamily="49" charset="0"/>
              </a:rPr>
              <a:t>() </a:t>
            </a:r>
            <a:endParaRPr lang="en-US" sz="2000" b="1" noProof="1" smtClean="0">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a:solidFill>
                  <a:schemeClr val="tx2"/>
                </a:solidFill>
                <a:effectLst>
                  <a:outerShdw blurRad="38100" dist="38100" dir="2700000" algn="tl">
                    <a:srgbClr val="000000">
                      <a:alpha val="43137"/>
                    </a:srgbClr>
                  </a:outerShdw>
                </a:effectLst>
                <a:latin typeface="Consolas" pitchFamily="49" charset="0"/>
              </a:rPr>
              <a:t>  </a:t>
            </a:r>
            <a:r>
              <a:rPr lang="en-US" sz="2000" b="1" noProof="1" smtClean="0">
                <a:solidFill>
                  <a:schemeClr val="tx2"/>
                </a:solidFill>
                <a:effectLst>
                  <a:outerShdw blurRad="38100" dist="38100" dir="2700000" algn="tl">
                    <a:srgbClr val="000000">
                      <a:alpha val="43137"/>
                    </a:srgbClr>
                  </a:outerShdw>
                </a:effectLst>
                <a:latin typeface="Consolas" pitchFamily="49" charset="0"/>
              </a:rPr>
              <a:t>  return Math.PI </a:t>
            </a:r>
            <a:r>
              <a:rPr lang="en-US" sz="2000" b="1" noProof="1">
                <a:solidFill>
                  <a:schemeClr val="tx2"/>
                </a:solidFill>
                <a:effectLst>
                  <a:outerShdw blurRad="38100" dist="38100" dir="2700000" algn="tl">
                    <a:srgbClr val="000000">
                      <a:alpha val="43137"/>
                    </a:srgbClr>
                  </a:outerShdw>
                </a:effectLst>
                <a:latin typeface="Consolas" pitchFamily="49" charset="0"/>
              </a:rPr>
              <a:t>* radius * raduis;</a:t>
            </a:r>
          </a:p>
          <a:p>
            <a:pPr>
              <a:lnSpc>
                <a:spcPct val="95000"/>
              </a:lnSpc>
              <a:defRPr/>
            </a:pPr>
            <a:r>
              <a:rPr lang="en-US" sz="2000" b="1" noProof="1">
                <a:solidFill>
                  <a:schemeClr val="tx2"/>
                </a:solidFill>
                <a:effectLst>
                  <a:outerShdw blurRad="38100" dist="38100" dir="2700000" algn="tl">
                    <a:srgbClr val="000000">
                      <a:alpha val="43137"/>
                    </a:srgbClr>
                  </a:outerShdw>
                </a:effectLst>
                <a:latin typeface="Consolas" pitchFamily="49" charset="0"/>
              </a:rPr>
              <a:t>}</a:t>
            </a:r>
          </a:p>
        </p:txBody>
      </p:sp>
      <p:sp>
        <p:nvSpPr>
          <p:cNvPr id="801805" name="Line 13"/>
          <p:cNvSpPr>
            <a:spLocks noChangeShapeType="1"/>
          </p:cNvSpPr>
          <p:nvPr/>
        </p:nvSpPr>
        <p:spPr bwMode="auto">
          <a:xfrm flipH="1">
            <a:off x="3718564" y="4676056"/>
            <a:ext cx="304800" cy="468314"/>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solidFill>
                <a:schemeClr val="tx2"/>
              </a:solidFill>
            </a:endParaRPr>
          </a:p>
        </p:txBody>
      </p:sp>
      <p:sp>
        <p:nvSpPr>
          <p:cNvPr id="801806" name="Line 14"/>
          <p:cNvSpPr>
            <a:spLocks noChangeShapeType="1"/>
          </p:cNvSpPr>
          <p:nvPr/>
        </p:nvSpPr>
        <p:spPr bwMode="auto">
          <a:xfrm flipH="1">
            <a:off x="7161212" y="4676237"/>
            <a:ext cx="228600" cy="504825"/>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solidFill>
                <a:schemeClr val="tx2"/>
              </a:solidFill>
            </a:endParaRPr>
          </a:p>
        </p:txBody>
      </p:sp>
      <p:sp>
        <p:nvSpPr>
          <p:cNvPr id="13" name="Rectangle 3"/>
          <p:cNvSpPr>
            <a:spLocks noChangeArrowheads="1"/>
          </p:cNvSpPr>
          <p:nvPr/>
        </p:nvSpPr>
        <p:spPr bwMode="auto">
          <a:xfrm>
            <a:off x="4173504" y="1067178"/>
            <a:ext cx="3759096"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Figure</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4"/>
          <p:cNvSpPr>
            <a:spLocks noChangeArrowheads="1"/>
          </p:cNvSpPr>
          <p:nvPr/>
        </p:nvSpPr>
        <p:spPr bwMode="auto">
          <a:xfrm>
            <a:off x="4173504" y="1448179"/>
            <a:ext cx="3759096" cy="38099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Rectangle 3"/>
          <p:cNvSpPr>
            <a:spLocks noChangeArrowheads="1"/>
          </p:cNvSpPr>
          <p:nvPr/>
        </p:nvSpPr>
        <p:spPr bwMode="auto">
          <a:xfrm>
            <a:off x="3545426" y="2986008"/>
            <a:ext cx="2252926"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Square</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3"/>
          <p:cNvSpPr>
            <a:spLocks noChangeArrowheads="1"/>
          </p:cNvSpPr>
          <p:nvPr/>
        </p:nvSpPr>
        <p:spPr bwMode="auto">
          <a:xfrm>
            <a:off x="6283496" y="2986008"/>
            <a:ext cx="2346798"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Circle</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Rectangle 4"/>
          <p:cNvSpPr>
            <a:spLocks noChangeArrowheads="1"/>
          </p:cNvSpPr>
          <p:nvPr/>
        </p:nvSpPr>
        <p:spPr bwMode="auto">
          <a:xfrm>
            <a:off x="6283496" y="3367008"/>
            <a:ext cx="2346798"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-radius : int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 name="Rectangle 5"/>
          <p:cNvSpPr>
            <a:spLocks noChangeArrowheads="1"/>
          </p:cNvSpPr>
          <p:nvPr/>
        </p:nvSpPr>
        <p:spPr bwMode="auto">
          <a:xfrm>
            <a:off x="6283496" y="4281408"/>
            <a:ext cx="2346798" cy="3948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+CalcSurface()</a:t>
            </a:r>
          </a:p>
        </p:txBody>
      </p:sp>
      <p:sp>
        <p:nvSpPr>
          <p:cNvPr id="22" name="Line 35"/>
          <p:cNvSpPr>
            <a:spLocks noChangeShapeType="1"/>
          </p:cNvSpPr>
          <p:nvPr/>
        </p:nvSpPr>
        <p:spPr bwMode="auto">
          <a:xfrm>
            <a:off x="4671889" y="2446733"/>
            <a:ext cx="0" cy="5392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4" name="Freeform 37"/>
          <p:cNvSpPr>
            <a:spLocks/>
          </p:cNvSpPr>
          <p:nvPr/>
        </p:nvSpPr>
        <p:spPr bwMode="auto">
          <a:xfrm>
            <a:off x="4532130" y="2270153"/>
            <a:ext cx="279516"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5" name="Line 35"/>
          <p:cNvSpPr>
            <a:spLocks noChangeShapeType="1"/>
          </p:cNvSpPr>
          <p:nvPr/>
        </p:nvSpPr>
        <p:spPr bwMode="auto">
          <a:xfrm>
            <a:off x="7456697" y="2446733"/>
            <a:ext cx="0" cy="5392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Freeform 37"/>
          <p:cNvSpPr>
            <a:spLocks/>
          </p:cNvSpPr>
          <p:nvPr/>
        </p:nvSpPr>
        <p:spPr bwMode="auto">
          <a:xfrm>
            <a:off x="7316938" y="2270153"/>
            <a:ext cx="279516"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Rectangle 4"/>
          <p:cNvSpPr>
            <a:spLocks noChangeArrowheads="1"/>
          </p:cNvSpPr>
          <p:nvPr/>
        </p:nvSpPr>
        <p:spPr bwMode="auto">
          <a:xfrm>
            <a:off x="3545426" y="3367008"/>
            <a:ext cx="2252926"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-size : int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01800" name="AutoShape 8"/>
          <p:cNvSpPr>
            <a:spLocks noChangeArrowheads="1"/>
          </p:cNvSpPr>
          <p:nvPr/>
        </p:nvSpPr>
        <p:spPr bwMode="auto">
          <a:xfrm>
            <a:off x="1439225" y="1119296"/>
            <a:ext cx="2136120" cy="560729"/>
          </a:xfrm>
          <a:prstGeom prst="wedgeRoundRectCallout">
            <a:avLst>
              <a:gd name="adj1" fmla="val 118528"/>
              <a:gd name="adj2" fmla="val -2542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400" b="1" dirty="0">
                <a:effectLst>
                  <a:outerShdw blurRad="38100" dist="38100" dir="2700000" algn="tl">
                    <a:srgbClr val="000000">
                      <a:alpha val="43137"/>
                    </a:srgbClr>
                  </a:outerShdw>
                </a:effectLst>
              </a:rPr>
              <a:t>Abstract class</a:t>
            </a:r>
            <a:endParaRPr lang="bg-BG" sz="2400" b="1" dirty="0">
              <a:effectLst>
                <a:outerShdw blurRad="38100" dist="38100" dir="2700000" algn="tl">
                  <a:srgbClr val="000000">
                    <a:alpha val="43137"/>
                  </a:srgbClr>
                </a:outerShdw>
              </a:effectLst>
            </a:endParaRPr>
          </a:p>
        </p:txBody>
      </p:sp>
      <p:sp>
        <p:nvSpPr>
          <p:cNvPr id="801801" name="AutoShape 9"/>
          <p:cNvSpPr>
            <a:spLocks noChangeArrowheads="1"/>
          </p:cNvSpPr>
          <p:nvPr/>
        </p:nvSpPr>
        <p:spPr bwMode="auto">
          <a:xfrm>
            <a:off x="8480266" y="1471488"/>
            <a:ext cx="2489704" cy="513441"/>
          </a:xfrm>
          <a:prstGeom prst="wedgeRoundRectCallout">
            <a:avLst>
              <a:gd name="adj1" fmla="val -85028"/>
              <a:gd name="adj2" fmla="val 57213"/>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400" b="1" dirty="0">
                <a:effectLst>
                  <a:outerShdw blurRad="38100" dist="38100" dir="2700000" algn="tl">
                    <a:srgbClr val="000000">
                      <a:alpha val="43137"/>
                    </a:srgbClr>
                  </a:outerShdw>
                </a:effectLst>
              </a:rPr>
              <a:t>Abstract action</a:t>
            </a:r>
            <a:endParaRPr lang="bg-BG" sz="2400" b="1" dirty="0">
              <a:effectLst>
                <a:outerShdw blurRad="38100" dist="38100" dir="2700000" algn="tl">
                  <a:srgbClr val="000000">
                    <a:alpha val="43137"/>
                  </a:srgbClr>
                </a:outerShdw>
              </a:effectLst>
            </a:endParaRPr>
          </a:p>
        </p:txBody>
      </p:sp>
      <p:sp>
        <p:nvSpPr>
          <p:cNvPr id="801803" name="AutoShape 11"/>
          <p:cNvSpPr>
            <a:spLocks noChangeArrowheads="1"/>
          </p:cNvSpPr>
          <p:nvPr/>
        </p:nvSpPr>
        <p:spPr bwMode="auto">
          <a:xfrm>
            <a:off x="8991440" y="3962400"/>
            <a:ext cx="2513172" cy="533400"/>
          </a:xfrm>
          <a:prstGeom prst="wedgeRoundRectCallout">
            <a:avLst>
              <a:gd name="adj1" fmla="val -72912"/>
              <a:gd name="adj2" fmla="val 16247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400" b="1" dirty="0">
                <a:effectLst>
                  <a:outerShdw blurRad="38100" dist="38100" dir="2700000" algn="tl">
                    <a:srgbClr val="000000">
                      <a:alpha val="43137"/>
                    </a:srgbClr>
                  </a:outerShdw>
                </a:effectLst>
              </a:rPr>
              <a:t>Overriden action</a:t>
            </a:r>
            <a:endParaRPr lang="bg-BG" sz="2400" b="1" dirty="0">
              <a:effectLst>
                <a:outerShdw blurRad="38100" dist="38100" dir="2700000" algn="tl">
                  <a:srgbClr val="000000">
                    <a:alpha val="43137"/>
                  </a:srgbClr>
                </a:outerShdw>
              </a:effectLst>
            </a:endParaRPr>
          </a:p>
        </p:txBody>
      </p:sp>
      <p:sp>
        <p:nvSpPr>
          <p:cNvPr id="801804" name="AutoShape 12"/>
          <p:cNvSpPr>
            <a:spLocks noChangeArrowheads="1"/>
          </p:cNvSpPr>
          <p:nvPr/>
        </p:nvSpPr>
        <p:spPr bwMode="auto">
          <a:xfrm>
            <a:off x="533241" y="3935104"/>
            <a:ext cx="2593320" cy="533400"/>
          </a:xfrm>
          <a:prstGeom prst="wedgeRoundRectCallout">
            <a:avLst>
              <a:gd name="adj1" fmla="val 54978"/>
              <a:gd name="adj2" fmla="val 165822"/>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400" b="1" dirty="0">
                <a:effectLst>
                  <a:outerShdw blurRad="38100" dist="38100" dir="2700000" algn="tl">
                    <a:srgbClr val="000000">
                      <a:alpha val="43137"/>
                    </a:srgbClr>
                  </a:outerShdw>
                </a:effectLst>
              </a:rPr>
              <a:t>Overriden action</a:t>
            </a:r>
            <a:endParaRPr lang="bg-BG" sz="2400" b="1" dirty="0">
              <a:effectLst>
                <a:outerShdw blurRad="38100" dist="38100" dir="2700000" algn="tl">
                  <a:srgbClr val="000000">
                    <a:alpha val="43137"/>
                  </a:srgbClr>
                </a:outerShdw>
              </a:effectLst>
            </a:endParaRPr>
          </a:p>
        </p:txBody>
      </p:sp>
      <p:sp>
        <p:nvSpPr>
          <p:cNvPr id="801802" name="AutoShape 10"/>
          <p:cNvSpPr>
            <a:spLocks noChangeArrowheads="1"/>
          </p:cNvSpPr>
          <p:nvPr/>
        </p:nvSpPr>
        <p:spPr bwMode="auto">
          <a:xfrm>
            <a:off x="608946" y="2743200"/>
            <a:ext cx="2341495" cy="562009"/>
          </a:xfrm>
          <a:prstGeom prst="wedgeRoundRectCallout">
            <a:avLst>
              <a:gd name="adj1" fmla="val 93365"/>
              <a:gd name="adj2" fmla="val 29416"/>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400" b="1" dirty="0">
                <a:effectLst>
                  <a:outerShdw blurRad="38100" dist="38100" dir="2700000" algn="tl">
                    <a:srgbClr val="000000">
                      <a:alpha val="43137"/>
                    </a:srgbClr>
                  </a:outerShdw>
                </a:effectLst>
              </a:rPr>
              <a:t>Concrete class</a:t>
            </a:r>
            <a:endParaRPr lang="bg-BG" sz="2400" b="1" dirty="0">
              <a:effectLst>
                <a:outerShdw blurRad="38100" dist="38100" dir="2700000" algn="tl">
                  <a:srgbClr val="000000">
                    <a:alpha val="43137"/>
                  </a:srgbClr>
                </a:outerShdw>
              </a:effectLst>
            </a:endParaRPr>
          </a:p>
        </p:txBody>
      </p:sp>
      <p:sp>
        <p:nvSpPr>
          <p:cNvPr id="18" name="Rectangle 5"/>
          <p:cNvSpPr>
            <a:spLocks noChangeArrowheads="1"/>
          </p:cNvSpPr>
          <p:nvPr/>
        </p:nvSpPr>
        <p:spPr bwMode="auto">
          <a:xfrm>
            <a:off x="3545426" y="4281408"/>
            <a:ext cx="2252926" cy="3948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+CalcSurface</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Tree>
    <p:extLst>
      <p:ext uri="{BB962C8B-B14F-4D97-AF65-F5344CB8AC3E}">
        <p14:creationId xmlns:p14="http://schemas.microsoft.com/office/powerpoint/2010/main" val="646890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62</a:t>
            </a:fld>
            <a:endParaRPr lang="en-US" dirty="0"/>
          </a:p>
        </p:txBody>
      </p:sp>
      <p:sp>
        <p:nvSpPr>
          <p:cNvPr id="2" name="Title 1"/>
          <p:cNvSpPr>
            <a:spLocks noGrp="1"/>
          </p:cNvSpPr>
          <p:nvPr>
            <p:ph type="title"/>
          </p:nvPr>
        </p:nvSpPr>
        <p:spPr/>
        <p:txBody>
          <a:bodyPr/>
          <a:lstStyle/>
          <a:p>
            <a:r>
              <a:rPr lang="en-US" dirty="0" smtClean="0"/>
              <a:t>Polymorphism – Example (2)</a:t>
            </a:r>
            <a:endParaRPr lang="en-US" dirty="0"/>
          </a:p>
        </p:txBody>
      </p:sp>
      <p:sp>
        <p:nvSpPr>
          <p:cNvPr id="6" name="Rectangle 4"/>
          <p:cNvSpPr>
            <a:spLocks noChangeArrowheads="1"/>
          </p:cNvSpPr>
          <p:nvPr/>
        </p:nvSpPr>
        <p:spPr bwMode="auto">
          <a:xfrm>
            <a:off x="836613" y="1246287"/>
            <a:ext cx="10515600" cy="5078313"/>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square" anchor="ctr">
            <a:spAutoFit/>
          </a:bodyPr>
          <a:lstStyle/>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abstract class Figure </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2200" b="1" noProof="1" smtClean="0">
                <a:solidFill>
                  <a:schemeClr val="tx2">
                    <a:lumMod val="75000"/>
                  </a:schemeClr>
                </a:solidFill>
                <a:effectLst>
                  <a:outerShdw blurRad="38100" dist="38100" dir="2700000" algn="tl">
                    <a:srgbClr val="000000">
                      <a:alpha val="43137"/>
                    </a:srgbClr>
                  </a:outerShdw>
                </a:effectLst>
                <a:latin typeface="Consolas" pitchFamily="49" charset="0"/>
              </a:rPr>
              <a:t>abstract </a:t>
            </a:r>
            <a:r>
              <a:rPr lang="en-US" sz="2200" b="1" noProof="1" smtClean="0">
                <a:solidFill>
                  <a:schemeClr val="tx2"/>
                </a:solidFill>
                <a:effectLst>
                  <a:outerShdw blurRad="38100" dist="38100" dir="2700000" algn="tl">
                    <a:srgbClr val="000000">
                      <a:alpha val="43137"/>
                    </a:srgbClr>
                  </a:outerShdw>
                </a:effectLst>
                <a:latin typeface="Consolas" pitchFamily="49" charset="0"/>
              </a:rPr>
              <a:t>double CalcSurface(); </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a:t>
            </a:r>
          </a:p>
          <a:p>
            <a:pPr>
              <a:spcBef>
                <a:spcPts val="1800"/>
              </a:spcBef>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class Square</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2200" b="1" noProof="1" smtClean="0">
                <a:solidFill>
                  <a:schemeClr val="tx2">
                    <a:lumMod val="75000"/>
                  </a:schemeClr>
                </a:solidFill>
                <a:effectLst>
                  <a:outerShdw blurRad="38100" dist="38100" dir="2700000" algn="tl">
                    <a:srgbClr val="000000">
                      <a:alpha val="43137"/>
                    </a:srgbClr>
                  </a:outerShdw>
                </a:effectLst>
                <a:latin typeface="Consolas" pitchFamily="49" charset="0"/>
              </a:rPr>
              <a:t>override </a:t>
            </a:r>
            <a:r>
              <a:rPr lang="en-US" sz="2200" b="1" noProof="1" smtClean="0">
                <a:solidFill>
                  <a:schemeClr val="tx2"/>
                </a:solidFill>
                <a:effectLst>
                  <a:outerShdw blurRad="38100" dist="38100" dir="2700000" algn="tl">
                    <a:srgbClr val="000000">
                      <a:alpha val="43137"/>
                    </a:srgbClr>
                  </a:outerShdw>
                </a:effectLst>
                <a:latin typeface="Consolas" pitchFamily="49" charset="0"/>
              </a:rPr>
              <a:t>double CalcSurface() { return size * size; } }</a:t>
            </a:r>
          </a:p>
          <a:p>
            <a:pPr>
              <a:spcBef>
                <a:spcPts val="1800"/>
              </a:spcBef>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class Circle</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rPr>
              <a:t>public </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rPr>
              <a:t>override </a:t>
            </a:r>
            <a:r>
              <a:rPr lang="en-US" sz="2200" b="1" noProof="1">
                <a:solidFill>
                  <a:schemeClr val="tx2"/>
                </a:solidFill>
                <a:effectLst>
                  <a:outerShdw blurRad="38100" dist="38100" dir="2700000" algn="tl">
                    <a:srgbClr val="000000">
                      <a:alpha val="43137"/>
                    </a:srgbClr>
                  </a:outerShdw>
                </a:effectLst>
                <a:latin typeface="Consolas" pitchFamily="49" charset="0"/>
              </a:rPr>
              <a:t>double CalcSurface() { return </a:t>
            </a:r>
            <a:r>
              <a:rPr lang="en-US" sz="2200" b="1" noProof="1" smtClean="0">
                <a:solidFill>
                  <a:schemeClr val="tx2"/>
                </a:solidFill>
                <a:effectLst>
                  <a:outerShdw blurRad="38100" dist="38100" dir="2700000" algn="tl">
                    <a:srgbClr val="000000">
                      <a:alpha val="43137"/>
                    </a:srgbClr>
                  </a:outerShdw>
                </a:effectLst>
                <a:latin typeface="Consolas" pitchFamily="49" charset="0"/>
              </a:rPr>
              <a:t>PI * r * r; </a:t>
            </a:r>
            <a:r>
              <a:rPr lang="en-US" sz="2200" b="1" noProof="1">
                <a:solidFill>
                  <a:schemeClr val="tx2"/>
                </a:solidFill>
                <a:effectLst>
                  <a:outerShdw blurRad="38100" dist="38100" dir="2700000" algn="tl">
                    <a:srgbClr val="000000">
                      <a:alpha val="43137"/>
                    </a:srgbClr>
                  </a:outerShdw>
                </a:effectLst>
                <a:latin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spcBef>
                <a:spcPts val="1800"/>
              </a:spcBef>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Figure </a:t>
            </a:r>
            <a:r>
              <a:rPr lang="en-US" sz="2200" b="1" noProof="1">
                <a:solidFill>
                  <a:schemeClr val="tx2"/>
                </a:solidFill>
                <a:effectLst>
                  <a:outerShdw blurRad="38100" dist="38100" dir="2700000" algn="tl">
                    <a:srgbClr val="000000">
                      <a:alpha val="43137"/>
                    </a:srgbClr>
                  </a:outerShdw>
                </a:effectLst>
                <a:latin typeface="Consolas" pitchFamily="49" charset="0"/>
              </a:rPr>
              <a:t>f1 = new Square</a:t>
            </a: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Figure </a:t>
            </a:r>
            <a:r>
              <a:rPr lang="en-US" sz="2200" b="1" noProof="1">
                <a:solidFill>
                  <a:schemeClr val="tx2"/>
                </a:solidFill>
                <a:effectLst>
                  <a:outerShdw blurRad="38100" dist="38100" dir="2700000" algn="tl">
                    <a:srgbClr val="000000">
                      <a:alpha val="43137"/>
                    </a:srgbClr>
                  </a:outerShdw>
                </a:effectLst>
                <a:latin typeface="Consolas" pitchFamily="49" charset="0"/>
              </a:rPr>
              <a:t>f2 = new Circle</a:t>
            </a: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spcBef>
                <a:spcPts val="1800"/>
              </a:spcBef>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double </a:t>
            </a:r>
            <a:r>
              <a:rPr lang="en-US" sz="2200" b="1" noProof="1">
                <a:solidFill>
                  <a:schemeClr val="tx2"/>
                </a:solidFill>
                <a:effectLst>
                  <a:outerShdw blurRad="38100" dist="38100" dir="2700000" algn="tl">
                    <a:srgbClr val="000000">
                      <a:alpha val="43137"/>
                    </a:srgbClr>
                  </a:outerShdw>
                </a:effectLst>
                <a:latin typeface="Consolas" pitchFamily="49" charset="0"/>
              </a:rPr>
              <a:t>surface = </a:t>
            </a:r>
            <a:r>
              <a:rPr lang="en-US" sz="2200" b="1" noProof="1" smtClean="0">
                <a:solidFill>
                  <a:schemeClr val="tx2"/>
                </a:solidFill>
                <a:effectLst>
                  <a:outerShdw blurRad="38100" dist="38100" dir="2700000" algn="tl">
                    <a:srgbClr val="000000">
                      <a:alpha val="43137"/>
                    </a:srgbClr>
                  </a:outerShdw>
                </a:effectLst>
                <a:latin typeface="Consolas" pitchFamily="49" charset="0"/>
              </a:rPr>
              <a:t>f1.CalcSurface</a:t>
            </a:r>
            <a:r>
              <a:rPr lang="en-US" sz="2200" b="1" noProof="1">
                <a:solidFill>
                  <a:schemeClr val="tx2"/>
                </a:solidFill>
                <a:effectLst>
                  <a:outerShdw blurRad="38100" dist="38100" dir="2700000" algn="tl">
                    <a:srgbClr val="000000">
                      <a:alpha val="43137"/>
                    </a:srgbClr>
                  </a:outerShdw>
                </a:effectLst>
                <a:latin typeface="Consolas" pitchFamily="49" charset="0"/>
              </a:rPr>
              <a:t>(); // Call Square.CalcSurface</a:t>
            </a: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double </a:t>
            </a:r>
            <a:r>
              <a:rPr lang="en-US" sz="2200" b="1" noProof="1">
                <a:solidFill>
                  <a:schemeClr val="tx2"/>
                </a:solidFill>
                <a:effectLst>
                  <a:outerShdw blurRad="38100" dist="38100" dir="2700000" algn="tl">
                    <a:srgbClr val="000000">
                      <a:alpha val="43137"/>
                    </a:srgbClr>
                  </a:outerShdw>
                </a:effectLst>
                <a:latin typeface="Consolas" pitchFamily="49" charset="0"/>
              </a:rPr>
              <a:t>surface = </a:t>
            </a:r>
            <a:r>
              <a:rPr lang="en-US" sz="2200" b="1" noProof="1" smtClean="0">
                <a:solidFill>
                  <a:schemeClr val="tx2"/>
                </a:solidFill>
                <a:effectLst>
                  <a:outerShdw blurRad="38100" dist="38100" dir="2700000" algn="tl">
                    <a:srgbClr val="000000">
                      <a:alpha val="43137"/>
                    </a:srgbClr>
                  </a:outerShdw>
                </a:effectLst>
                <a:latin typeface="Consolas" pitchFamily="49" charset="0"/>
              </a:rPr>
              <a:t>f2.CalcSurface</a:t>
            </a:r>
            <a:r>
              <a:rPr lang="en-US" sz="2200" b="1" noProof="1">
                <a:solidFill>
                  <a:schemeClr val="tx2"/>
                </a:solidFill>
                <a:effectLst>
                  <a:outerShdw blurRad="38100" dist="38100" dir="2700000" algn="tl">
                    <a:srgbClr val="000000">
                      <a:alpha val="43137"/>
                    </a:srgbClr>
                  </a:outerShdw>
                </a:effectLst>
                <a:latin typeface="Consolas" pitchFamily="49" charset="0"/>
              </a:rPr>
              <a:t>(); // </a:t>
            </a:r>
            <a:r>
              <a:rPr lang="en-US" sz="2200" b="1" noProof="1" smtClean="0">
                <a:solidFill>
                  <a:schemeClr val="tx2"/>
                </a:solidFill>
                <a:effectLst>
                  <a:outerShdw blurRad="38100" dist="38100" dir="2700000" algn="tl">
                    <a:srgbClr val="000000">
                      <a:alpha val="43137"/>
                    </a:srgbClr>
                  </a:outerShdw>
                </a:effectLst>
                <a:latin typeface="Consolas" pitchFamily="49" charset="0"/>
              </a:rPr>
              <a:t>Call Circle.CalcSurface()</a:t>
            </a:r>
            <a:endParaRPr lang="en-US" sz="2200" b="1" noProof="1">
              <a:solidFill>
                <a:schemeClr val="tx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189457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25704"/>
            <a:ext cx="8938472" cy="820600"/>
          </a:xfrm>
        </p:spPr>
        <p:txBody>
          <a:bodyPr/>
          <a:lstStyle/>
          <a:p>
            <a:r>
              <a:rPr lang="en-US" dirty="0" smtClean="0"/>
              <a:t>Polymorphism</a:t>
            </a:r>
            <a:endParaRPr lang="en-US" dirty="0"/>
          </a:p>
        </p:txBody>
      </p:sp>
      <p:sp>
        <p:nvSpPr>
          <p:cNvPr id="6" name="Subtitle 5"/>
          <p:cNvSpPr>
            <a:spLocks noGrp="1"/>
          </p:cNvSpPr>
          <p:nvPr>
            <p:ph type="body" idx="1"/>
          </p:nvPr>
        </p:nvSpPr>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2917083" y="914400"/>
            <a:ext cx="5996730" cy="3711786"/>
          </a:xfrm>
          <a:prstGeom prst="roundRect">
            <a:avLst>
              <a:gd name="adj" fmla="val 1959"/>
            </a:avLst>
          </a:prstGeom>
        </p:spPr>
      </p:pic>
    </p:spTree>
    <p:extLst>
      <p:ext uri="{BB962C8B-B14F-4D97-AF65-F5344CB8AC3E}">
        <p14:creationId xmlns:p14="http://schemas.microsoft.com/office/powerpoint/2010/main" val="4003467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1" name="Rectangle 3"/>
          <p:cNvSpPr>
            <a:spLocks noGrp="1" noChangeArrowheads="1"/>
          </p:cNvSpPr>
          <p:nvPr>
            <p:ph idx="1"/>
          </p:nvPr>
        </p:nvSpPr>
        <p:spPr>
          <a:prstGeom prst="rect">
            <a:avLst/>
          </a:prstGeom>
        </p:spPr>
        <p:txBody>
          <a:bodyPr>
            <a:normAutofit/>
          </a:bodyPr>
          <a:lstStyle/>
          <a:p>
            <a:pPr>
              <a:lnSpc>
                <a:spcPct val="110000"/>
              </a:lnSpc>
            </a:pPr>
            <a:r>
              <a:rPr lang="en-US" dirty="0"/>
              <a:t>Why </a:t>
            </a:r>
            <a:r>
              <a:rPr lang="en-US" dirty="0" smtClean="0"/>
              <a:t>handle an </a:t>
            </a:r>
            <a:r>
              <a:rPr lang="en-US" dirty="0"/>
              <a:t>object </a:t>
            </a:r>
            <a:r>
              <a:rPr lang="en-US" dirty="0" smtClean="0"/>
              <a:t>of given type as object of its base type?</a:t>
            </a:r>
            <a:endParaRPr lang="en-US" dirty="0">
              <a:solidFill>
                <a:srgbClr val="EBFFD2"/>
              </a:solidFill>
            </a:endParaRPr>
          </a:p>
          <a:p>
            <a:pPr lvl="1">
              <a:lnSpc>
                <a:spcPct val="110000"/>
              </a:lnSpc>
            </a:pPr>
            <a:r>
              <a:rPr lang="en-US" dirty="0">
                <a:solidFill>
                  <a:schemeClr val="tx1">
                    <a:lumMod val="40000"/>
                    <a:lumOff val="60000"/>
                  </a:schemeClr>
                </a:solidFill>
              </a:rPr>
              <a:t>To </a:t>
            </a:r>
            <a:r>
              <a:rPr lang="en-US" dirty="0" smtClean="0">
                <a:solidFill>
                  <a:schemeClr val="tx1">
                    <a:lumMod val="40000"/>
                    <a:lumOff val="60000"/>
                  </a:schemeClr>
                </a:solidFill>
              </a:rPr>
              <a:t>invoke </a:t>
            </a:r>
            <a:r>
              <a:rPr lang="en-US" dirty="0">
                <a:solidFill>
                  <a:schemeClr val="tx2">
                    <a:lumMod val="75000"/>
                  </a:schemeClr>
                </a:solidFill>
              </a:rPr>
              <a:t>abstract</a:t>
            </a:r>
            <a:r>
              <a:rPr lang="en-US" dirty="0">
                <a:solidFill>
                  <a:schemeClr val="accent5">
                    <a:lumMod val="20000"/>
                    <a:lumOff val="80000"/>
                  </a:schemeClr>
                </a:solidFill>
              </a:rPr>
              <a:t> </a:t>
            </a:r>
            <a:r>
              <a:rPr lang="en-US" dirty="0" smtClean="0"/>
              <a:t>operations implemented in the child classes</a:t>
            </a:r>
            <a:endParaRPr lang="en-US" dirty="0"/>
          </a:p>
          <a:p>
            <a:pPr lvl="1">
              <a:lnSpc>
                <a:spcPct val="110000"/>
              </a:lnSpc>
            </a:pPr>
            <a:r>
              <a:rPr lang="en-US" dirty="0">
                <a:solidFill>
                  <a:schemeClr val="tx1">
                    <a:lumMod val="40000"/>
                    <a:lumOff val="60000"/>
                  </a:schemeClr>
                </a:solidFill>
              </a:rPr>
              <a:t>To mix different </a:t>
            </a:r>
            <a:r>
              <a:rPr lang="en-US" dirty="0" smtClean="0">
                <a:solidFill>
                  <a:schemeClr val="tx1">
                    <a:lumMod val="40000"/>
                    <a:lumOff val="60000"/>
                  </a:schemeClr>
                </a:solidFill>
              </a:rPr>
              <a:t>data types </a:t>
            </a:r>
            <a:r>
              <a:rPr lang="en-US" dirty="0">
                <a:solidFill>
                  <a:schemeClr val="tx1">
                    <a:lumMod val="40000"/>
                    <a:lumOff val="60000"/>
                  </a:schemeClr>
                </a:solidFill>
              </a:rPr>
              <a:t>in </a:t>
            </a:r>
            <a:r>
              <a:rPr lang="en-US" dirty="0" smtClean="0">
                <a:solidFill>
                  <a:schemeClr val="tx1">
                    <a:lumMod val="40000"/>
                    <a:lumOff val="60000"/>
                  </a:schemeClr>
                </a:solidFill>
              </a:rPr>
              <a:t>the same collection</a:t>
            </a:r>
          </a:p>
          <a:p>
            <a:pPr lvl="2">
              <a:lnSpc>
                <a:spcPct val="110000"/>
              </a:lnSpc>
              <a:buClr>
                <a:schemeClr val="accent1"/>
              </a:buClr>
            </a:pPr>
            <a:r>
              <a:rPr lang="en-US" dirty="0" smtClean="0">
                <a:solidFill>
                  <a:schemeClr val="tx1">
                    <a:lumMod val="40000"/>
                    <a:lumOff val="60000"/>
                  </a:schemeClr>
                </a:solidFill>
              </a:rPr>
              <a:t>E.g. </a:t>
            </a:r>
            <a:r>
              <a:rPr lang="en-US" b="1" dirty="0" smtClean="0">
                <a:solidFill>
                  <a:schemeClr val="tx2">
                    <a:lumMod val="75000"/>
                  </a:schemeClr>
                </a:solidFill>
                <a:latin typeface="Consolas" pitchFamily="49" charset="0"/>
                <a:cs typeface="Consolas" pitchFamily="49" charset="0"/>
              </a:rPr>
              <a:t>List&lt;Figure&gt;</a:t>
            </a:r>
            <a:r>
              <a:rPr lang="en-US" dirty="0" smtClean="0">
                <a:solidFill>
                  <a:schemeClr val="tx2">
                    <a:lumMod val="75000"/>
                  </a:schemeClr>
                </a:solidFill>
              </a:rPr>
              <a:t> </a:t>
            </a:r>
            <a:r>
              <a:rPr lang="en-US" dirty="0" smtClean="0">
                <a:solidFill>
                  <a:schemeClr val="tx1">
                    <a:lumMod val="40000"/>
                    <a:lumOff val="60000"/>
                  </a:schemeClr>
                </a:solidFill>
              </a:rPr>
              <a:t>can hold </a:t>
            </a:r>
            <a:r>
              <a:rPr lang="en-US" b="1" dirty="0" smtClean="0">
                <a:solidFill>
                  <a:schemeClr val="tx2">
                    <a:lumMod val="75000"/>
                  </a:schemeClr>
                </a:solidFill>
                <a:latin typeface="Consolas" panose="020B0609020204030204" pitchFamily="49" charset="0"/>
                <a:cs typeface="Consolas" panose="020B0609020204030204" pitchFamily="49" charset="0"/>
              </a:rPr>
              <a:t>Circle</a:t>
            </a:r>
            <a:r>
              <a:rPr lang="en-US" dirty="0" smtClean="0">
                <a:solidFill>
                  <a:schemeClr val="tx1">
                    <a:lumMod val="40000"/>
                    <a:lumOff val="60000"/>
                  </a:schemeClr>
                </a:solidFill>
              </a:rPr>
              <a:t> and </a:t>
            </a:r>
            <a:r>
              <a:rPr lang="en-US" b="1" dirty="0" smtClean="0">
                <a:solidFill>
                  <a:schemeClr val="tx2">
                    <a:lumMod val="75000"/>
                  </a:schemeClr>
                </a:solidFill>
                <a:latin typeface="Consolas" panose="020B0609020204030204" pitchFamily="49" charset="0"/>
                <a:cs typeface="Consolas" panose="020B0609020204030204" pitchFamily="49" charset="0"/>
              </a:rPr>
              <a:t>Rectangle</a:t>
            </a:r>
            <a:r>
              <a:rPr lang="en-US" dirty="0" smtClean="0">
                <a:solidFill>
                  <a:schemeClr val="tx1">
                    <a:lumMod val="40000"/>
                    <a:lumOff val="60000"/>
                  </a:schemeClr>
                </a:solidFill>
              </a:rPr>
              <a:t> objects</a:t>
            </a:r>
            <a:endParaRPr lang="en-US" dirty="0">
              <a:solidFill>
                <a:schemeClr val="tx1">
                  <a:lumMod val="40000"/>
                  <a:lumOff val="60000"/>
                </a:schemeClr>
              </a:solidFill>
            </a:endParaRPr>
          </a:p>
          <a:p>
            <a:pPr lvl="1">
              <a:lnSpc>
                <a:spcPct val="110000"/>
              </a:lnSpc>
            </a:pPr>
            <a:r>
              <a:rPr lang="en-US" dirty="0">
                <a:solidFill>
                  <a:schemeClr val="tx1">
                    <a:lumMod val="40000"/>
                    <a:lumOff val="60000"/>
                  </a:schemeClr>
                </a:solidFill>
              </a:rPr>
              <a:t>To pass </a:t>
            </a:r>
            <a:r>
              <a:rPr lang="en-US" dirty="0" smtClean="0"/>
              <a:t>more specific</a:t>
            </a:r>
            <a:r>
              <a:rPr lang="en-US" dirty="0" smtClean="0">
                <a:solidFill>
                  <a:schemeClr val="tx1">
                    <a:lumMod val="40000"/>
                    <a:lumOff val="60000"/>
                  </a:schemeClr>
                </a:solidFill>
              </a:rPr>
              <a:t> object </a:t>
            </a:r>
            <a:r>
              <a:rPr lang="en-US" dirty="0">
                <a:solidFill>
                  <a:schemeClr val="tx1">
                    <a:lumMod val="40000"/>
                    <a:lumOff val="60000"/>
                  </a:schemeClr>
                </a:solidFill>
              </a:rPr>
              <a:t>to a method that expects </a:t>
            </a:r>
            <a:r>
              <a:rPr lang="en-US" dirty="0" smtClean="0">
                <a:solidFill>
                  <a:schemeClr val="tx1">
                    <a:lumMod val="40000"/>
                    <a:lumOff val="60000"/>
                  </a:schemeClr>
                </a:solidFill>
              </a:rPr>
              <a:t>a </a:t>
            </a:r>
            <a:r>
              <a:rPr lang="en-US" dirty="0">
                <a:solidFill>
                  <a:schemeClr val="tx1">
                    <a:lumMod val="40000"/>
                    <a:lumOff val="60000"/>
                  </a:schemeClr>
                </a:solidFill>
              </a:rPr>
              <a:t>more generic </a:t>
            </a:r>
            <a:r>
              <a:rPr lang="en-US" dirty="0" smtClean="0">
                <a:solidFill>
                  <a:schemeClr val="tx1">
                    <a:lumMod val="40000"/>
                    <a:lumOff val="60000"/>
                  </a:schemeClr>
                </a:solidFill>
              </a:rPr>
              <a:t>type (e.g. </a:t>
            </a:r>
            <a:r>
              <a:rPr lang="en-US" b="1" noProof="1" smtClean="0">
                <a:solidFill>
                  <a:schemeClr val="tx2">
                    <a:lumMod val="75000"/>
                  </a:schemeClr>
                </a:solidFill>
                <a:latin typeface="Consolas" panose="020B0609020204030204" pitchFamily="49" charset="0"/>
                <a:cs typeface="Consolas" panose="020B0609020204030204" pitchFamily="49" charset="0"/>
              </a:rPr>
              <a:t>SchoolStudent</a:t>
            </a:r>
            <a:r>
              <a:rPr lang="en-US" dirty="0" smtClean="0">
                <a:solidFill>
                  <a:schemeClr val="tx1">
                    <a:lumMod val="40000"/>
                    <a:lumOff val="60000"/>
                  </a:schemeClr>
                </a:solidFill>
              </a:rPr>
              <a:t> instead of </a:t>
            </a:r>
            <a:r>
              <a:rPr lang="en-US" b="1" noProof="1" smtClean="0">
                <a:solidFill>
                  <a:schemeClr val="tx2">
                    <a:lumMod val="75000"/>
                  </a:schemeClr>
                </a:solidFill>
                <a:latin typeface="Consolas" panose="020B0609020204030204" pitchFamily="49" charset="0"/>
                <a:cs typeface="Consolas" panose="020B0609020204030204" pitchFamily="49" charset="0"/>
              </a:rPr>
              <a:t>Student</a:t>
            </a:r>
            <a:r>
              <a:rPr lang="en-US" dirty="0" smtClean="0">
                <a:solidFill>
                  <a:schemeClr val="tx1">
                    <a:lumMod val="40000"/>
                    <a:lumOff val="60000"/>
                  </a:schemeClr>
                </a:solidFill>
              </a:rPr>
              <a:t>)</a:t>
            </a:r>
            <a:endParaRPr lang="en-US" dirty="0">
              <a:solidFill>
                <a:schemeClr val="tx1">
                  <a:lumMod val="40000"/>
                  <a:lumOff val="60000"/>
                </a:schemeClr>
              </a:solidFill>
            </a:endParaRPr>
          </a:p>
          <a:p>
            <a:pPr lvl="1">
              <a:lnSpc>
                <a:spcPct val="110000"/>
              </a:lnSpc>
            </a:pPr>
            <a:r>
              <a:rPr lang="en-US" dirty="0">
                <a:solidFill>
                  <a:schemeClr val="tx1">
                    <a:lumMod val="40000"/>
                    <a:lumOff val="60000"/>
                  </a:schemeClr>
                </a:solidFill>
              </a:rPr>
              <a:t>To declare a more generic field </a:t>
            </a:r>
            <a:r>
              <a:rPr lang="en-US" dirty="0" smtClean="0">
                <a:solidFill>
                  <a:schemeClr val="tx1">
                    <a:lumMod val="40000"/>
                    <a:lumOff val="60000"/>
                  </a:schemeClr>
                </a:solidFill>
              </a:rPr>
              <a:t>which will </a:t>
            </a:r>
            <a:r>
              <a:rPr lang="en-US" dirty="0">
                <a:solidFill>
                  <a:schemeClr val="tx1">
                    <a:lumMod val="40000"/>
                    <a:lumOff val="60000"/>
                  </a:schemeClr>
                </a:solidFill>
              </a:rPr>
              <a:t>be initialized and "specialized" </a:t>
            </a:r>
            <a:r>
              <a:rPr lang="en-US" dirty="0" smtClean="0">
                <a:solidFill>
                  <a:schemeClr val="tx1">
                    <a:lumMod val="40000"/>
                    <a:lumOff val="60000"/>
                  </a:schemeClr>
                </a:solidFill>
              </a:rPr>
              <a:t>later (in a subclass)</a:t>
            </a:r>
            <a:endParaRPr lang="bg-BG" sz="2600" dirty="0">
              <a:solidFill>
                <a:schemeClr val="tx1">
                  <a:lumMod val="40000"/>
                  <a:lumOff val="60000"/>
                </a:schemeClr>
              </a:solidFill>
            </a:endParaRPr>
          </a:p>
        </p:txBody>
      </p:sp>
      <p:sp>
        <p:nvSpPr>
          <p:cNvPr id="800770"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Polymorphism </a:t>
            </a:r>
            <a:r>
              <a:rPr lang="en-US" dirty="0" smtClean="0"/>
              <a:t>– Why?</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64</a:t>
            </a:fld>
            <a:endParaRPr lang="en-US" dirty="0"/>
          </a:p>
        </p:txBody>
      </p:sp>
    </p:spTree>
    <p:extLst>
      <p:ext uri="{BB962C8B-B14F-4D97-AF65-F5344CB8AC3E}">
        <p14:creationId xmlns:p14="http://schemas.microsoft.com/office/powerpoint/2010/main" val="762264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65</a:t>
            </a:fld>
            <a:endParaRPr lang="en-US" dirty="0"/>
          </a:p>
        </p:txBody>
      </p:sp>
      <p:sp>
        <p:nvSpPr>
          <p:cNvPr id="3" name="Content Placeholder 2"/>
          <p:cNvSpPr>
            <a:spLocks noGrp="1"/>
          </p:cNvSpPr>
          <p:nvPr>
            <p:ph idx="1"/>
          </p:nvPr>
        </p:nvSpPr>
        <p:spPr/>
        <p:txBody>
          <a:bodyPr/>
          <a:lstStyle/>
          <a:p>
            <a:pPr>
              <a:lnSpc>
                <a:spcPct val="100000"/>
              </a:lnSpc>
            </a:pPr>
            <a:r>
              <a:rPr lang="en-US" dirty="0" smtClean="0"/>
              <a:t>A </a:t>
            </a:r>
            <a:r>
              <a:rPr lang="en-US" dirty="0" smtClean="0">
                <a:solidFill>
                  <a:schemeClr val="tx2">
                    <a:lumMod val="75000"/>
                  </a:schemeClr>
                </a:solidFill>
              </a:rPr>
              <a:t>virtual method </a:t>
            </a:r>
            <a:r>
              <a:rPr lang="en-US" dirty="0" smtClean="0"/>
              <a:t>is:</a:t>
            </a:r>
          </a:p>
          <a:p>
            <a:pPr lvl="1">
              <a:lnSpc>
                <a:spcPct val="100000"/>
              </a:lnSpc>
            </a:pPr>
            <a:r>
              <a:rPr lang="en-US" dirty="0" smtClean="0"/>
              <a:t>Defined in a base class and can be </a:t>
            </a:r>
            <a:r>
              <a:rPr lang="en-US" dirty="0" smtClean="0">
                <a:solidFill>
                  <a:schemeClr val="tx2">
                    <a:lumMod val="75000"/>
                  </a:schemeClr>
                </a:solidFill>
              </a:rPr>
              <a:t>changed </a:t>
            </a:r>
            <a:r>
              <a:rPr lang="en-US" dirty="0" smtClean="0"/>
              <a:t>(overridden) in the descendant classes</a:t>
            </a:r>
          </a:p>
          <a:p>
            <a:pPr>
              <a:lnSpc>
                <a:spcPct val="100000"/>
              </a:lnSpc>
            </a:pPr>
            <a:r>
              <a:rPr lang="en-US" dirty="0" smtClean="0"/>
              <a:t>Virtual methods are declared through the keyword </a:t>
            </a:r>
            <a:r>
              <a:rPr lang="en-US" b="1" dirty="0" smtClean="0">
                <a:solidFill>
                  <a:schemeClr val="tx2">
                    <a:lumMod val="75000"/>
                  </a:schemeClr>
                </a:solidFill>
                <a:latin typeface="Consolas" pitchFamily="49" charset="0"/>
                <a:cs typeface="Consolas" pitchFamily="49" charset="0"/>
              </a:rPr>
              <a:t>virtual</a:t>
            </a:r>
          </a:p>
          <a:p>
            <a:pPr>
              <a:lnSpc>
                <a:spcPct val="100000"/>
              </a:lnSpc>
            </a:pPr>
            <a:endParaRPr lang="en-US" dirty="0" smtClean="0">
              <a:solidFill>
                <a:schemeClr val="tx2"/>
              </a:solidFill>
              <a:latin typeface="Courier New" pitchFamily="49" charset="0"/>
            </a:endParaRPr>
          </a:p>
          <a:p>
            <a:pPr>
              <a:lnSpc>
                <a:spcPct val="100000"/>
              </a:lnSpc>
              <a:spcBef>
                <a:spcPts val="1800"/>
              </a:spcBef>
            </a:pPr>
            <a:r>
              <a:rPr lang="en-US" dirty="0" smtClean="0"/>
              <a:t>Methods</a:t>
            </a:r>
            <a:r>
              <a:rPr lang="bg-BG" dirty="0" smtClean="0"/>
              <a:t> </a:t>
            </a:r>
            <a:r>
              <a:rPr lang="en-US" dirty="0" smtClean="0"/>
              <a:t>declared as virtual in a base class can</a:t>
            </a:r>
            <a:r>
              <a:rPr lang="bg-BG" dirty="0" smtClean="0"/>
              <a:t> be overridden</a:t>
            </a:r>
            <a:r>
              <a:rPr lang="en-US" dirty="0" smtClean="0"/>
              <a:t> using the keyword </a:t>
            </a:r>
            <a:r>
              <a:rPr lang="en-US" sz="3000" b="1" dirty="0" smtClean="0">
                <a:solidFill>
                  <a:schemeClr val="tx2">
                    <a:lumMod val="75000"/>
                  </a:schemeClr>
                </a:solidFill>
                <a:latin typeface="Consolas" pitchFamily="49" charset="0"/>
                <a:cs typeface="Consolas" pitchFamily="49" charset="0"/>
              </a:rPr>
              <a:t>override</a:t>
            </a:r>
            <a:endParaRPr lang="bg-BG" b="1" dirty="0" smtClean="0">
              <a:solidFill>
                <a:schemeClr val="tx2">
                  <a:lumMod val="75000"/>
                </a:schemeClr>
              </a:solidFill>
            </a:endParaRPr>
          </a:p>
        </p:txBody>
      </p:sp>
      <p:sp>
        <p:nvSpPr>
          <p:cNvPr id="2" name="Title 1"/>
          <p:cNvSpPr>
            <a:spLocks noGrp="1"/>
          </p:cNvSpPr>
          <p:nvPr>
            <p:ph type="title"/>
          </p:nvPr>
        </p:nvSpPr>
        <p:spPr/>
        <p:txBody>
          <a:bodyPr/>
          <a:lstStyle/>
          <a:p>
            <a:r>
              <a:rPr lang="en-US" dirty="0"/>
              <a:t>Virtual Methods</a:t>
            </a:r>
          </a:p>
        </p:txBody>
      </p:sp>
      <p:sp>
        <p:nvSpPr>
          <p:cNvPr id="5" name="Rectangle 5"/>
          <p:cNvSpPr>
            <a:spLocks noChangeArrowheads="1"/>
          </p:cNvSpPr>
          <p:nvPr/>
        </p:nvSpPr>
        <p:spPr bwMode="auto">
          <a:xfrm>
            <a:off x="914163" y="3753043"/>
            <a:ext cx="10366850" cy="5141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90000" bIns="90000">
            <a:spAutoFit/>
          </a:bodyPr>
          <a:lstStyle/>
          <a:p>
            <a:pPr eaLnBrk="0" hangingPunct="0">
              <a:lnSpc>
                <a:spcPct val="90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virtual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Draw() { … }</a:t>
            </a:r>
          </a:p>
        </p:txBody>
      </p:sp>
      <p:sp>
        <p:nvSpPr>
          <p:cNvPr id="6" name="Rectangle 5"/>
          <p:cNvSpPr>
            <a:spLocks noChangeArrowheads="1"/>
          </p:cNvSpPr>
          <p:nvPr/>
        </p:nvSpPr>
        <p:spPr bwMode="auto">
          <a:xfrm>
            <a:off x="914163" y="5810443"/>
            <a:ext cx="10366850" cy="5141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90000" bIns="90000">
            <a:spAutoFit/>
          </a:bodyPr>
          <a:lstStyle/>
          <a:p>
            <a:pPr eaLnBrk="0" hangingPunct="0">
              <a:lnSpc>
                <a:spcPct val="90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override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Draw() { … }</a:t>
            </a:r>
          </a:p>
        </p:txBody>
      </p:sp>
    </p:spTree>
    <p:extLst>
      <p:ext uri="{BB962C8B-B14F-4D97-AF65-F5344CB8AC3E}">
        <p14:creationId xmlns:p14="http://schemas.microsoft.com/office/powerpoint/2010/main" val="3039160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66</a:t>
            </a:fld>
            <a:endParaRPr lang="en-US" dirty="0"/>
          </a:p>
        </p:txBody>
      </p:sp>
      <p:sp>
        <p:nvSpPr>
          <p:cNvPr id="4" name="Title 3"/>
          <p:cNvSpPr>
            <a:spLocks noGrp="1"/>
          </p:cNvSpPr>
          <p:nvPr>
            <p:ph type="title"/>
          </p:nvPr>
        </p:nvSpPr>
        <p:spPr/>
        <p:txBody>
          <a:bodyPr/>
          <a:lstStyle/>
          <a:p>
            <a:r>
              <a:rPr lang="en-US" dirty="0" smtClean="0"/>
              <a:t>Virtual </a:t>
            </a:r>
            <a:r>
              <a:rPr lang="en-US" smtClean="0"/>
              <a:t>Methods – Example</a:t>
            </a:r>
            <a:endParaRPr lang="en-US"/>
          </a:p>
        </p:txBody>
      </p:sp>
      <p:sp>
        <p:nvSpPr>
          <p:cNvPr id="5" name="Rectangle 4"/>
          <p:cNvSpPr>
            <a:spLocks noChangeArrowheads="1"/>
          </p:cNvSpPr>
          <p:nvPr/>
        </p:nvSpPr>
        <p:spPr bwMode="auto">
          <a:xfrm>
            <a:off x="760414" y="1070565"/>
            <a:ext cx="10667998" cy="5401479"/>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square" anchor="ctr">
            <a:spAutoFit/>
          </a:bodyPr>
          <a:lstStyle/>
          <a:p>
            <a:pPr>
              <a:defRPr/>
            </a:pPr>
            <a:r>
              <a:rPr lang="en-US" sz="2200" b="1" noProof="1">
                <a:solidFill>
                  <a:schemeClr val="tx2"/>
                </a:solidFill>
                <a:effectLst>
                  <a:outerShdw blurRad="38100" dist="38100" dir="2700000" algn="tl">
                    <a:srgbClr val="000000">
                      <a:alpha val="43137"/>
                    </a:srgbClr>
                  </a:outerShdw>
                </a:effectLst>
                <a:latin typeface="Consolas" pitchFamily="49" charset="0"/>
              </a:rPr>
              <a:t>abstract class Figure</a:t>
            </a:r>
          </a:p>
          <a:p>
            <a:pPr>
              <a:defRPr/>
            </a:pPr>
            <a:r>
              <a:rPr lang="en-US" sz="22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2200" b="1" noProof="1">
                <a:solidFill>
                  <a:schemeClr val="tx2"/>
                </a:solidFill>
                <a:effectLst>
                  <a:outerShdw blurRad="38100" dist="38100" dir="2700000" algn="tl">
                    <a:srgbClr val="000000">
                      <a:alpha val="43137"/>
                    </a:srgbClr>
                  </a:outerShdw>
                </a:effectLst>
                <a:latin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rPr>
              <a:t>virtual</a:t>
            </a:r>
            <a:r>
              <a:rPr lang="en-US" sz="2200" b="1" noProof="1">
                <a:solidFill>
                  <a:schemeClr val="tx2"/>
                </a:solidFill>
                <a:effectLst>
                  <a:outerShdw blurRad="38100" dist="38100" dir="2700000" algn="tl">
                    <a:srgbClr val="000000">
                      <a:alpha val="43137"/>
                    </a:srgbClr>
                  </a:outerShdw>
                </a:effectLst>
                <a:latin typeface="Consolas" pitchFamily="49" charset="0"/>
              </a:rPr>
              <a:t> void Draw()</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22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2200" b="1" noProof="1">
                <a:solidFill>
                  <a:schemeClr val="tx2"/>
                </a:solidFill>
                <a:effectLst>
                  <a:outerShdw blurRad="38100" dist="38100" dir="2700000" algn="tl">
                    <a:srgbClr val="000000">
                      <a:alpha val="43137"/>
                    </a:srgbClr>
                  </a:outerShdw>
                </a:effectLst>
                <a:latin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rPr>
              <a:t>I am a figure of </a:t>
            </a:r>
            <a:r>
              <a:rPr lang="en-US" sz="2200" b="1" noProof="1" smtClean="0">
                <a:solidFill>
                  <a:schemeClr val="tx2"/>
                </a:solidFill>
                <a:effectLst>
                  <a:outerShdw blurRad="38100" dist="38100" dir="2700000" algn="tl">
                    <a:srgbClr val="000000">
                      <a:alpha val="43137"/>
                    </a:srgbClr>
                  </a:outerShdw>
                </a:effectLst>
                <a:latin typeface="Consolas" pitchFamily="49" charset="0"/>
              </a:rPr>
              <a:t>type: </a:t>
            </a:r>
            <a:r>
              <a:rPr lang="en-US" sz="2200" b="1" noProof="1">
                <a:solidFill>
                  <a:schemeClr val="tx2"/>
                </a:solidFill>
                <a:effectLst>
                  <a:outerShdw blurRad="38100" dist="38100" dir="2700000" algn="tl">
                    <a:srgbClr val="000000">
                      <a:alpha val="43137"/>
                    </a:srgbClr>
                  </a:outerShdw>
                </a:effectLst>
                <a:latin typeface="Consolas" pitchFamily="49" charset="0"/>
              </a:rPr>
              <a:t>{0}", this.GetType().Name);</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spcBef>
                <a:spcPts val="1800"/>
              </a:spcBef>
              <a:defRPr/>
            </a:pPr>
            <a:r>
              <a:rPr lang="en-US" sz="2200" b="1" noProof="1">
                <a:solidFill>
                  <a:schemeClr val="tx2"/>
                </a:solidFill>
                <a:effectLst>
                  <a:outerShdw blurRad="38100" dist="38100" dir="2700000" algn="tl">
                    <a:srgbClr val="000000">
                      <a:alpha val="43137"/>
                    </a:srgbClr>
                  </a:outerShdw>
                </a:effectLst>
                <a:latin typeface="Consolas" pitchFamily="49" charset="0"/>
              </a:rPr>
              <a:t>class Circle : Figure</a:t>
            </a:r>
          </a:p>
          <a:p>
            <a:pPr>
              <a:defRPr/>
            </a:pPr>
            <a:r>
              <a:rPr lang="en-US" sz="22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rPr>
              <a:t>override</a:t>
            </a:r>
            <a:r>
              <a:rPr lang="en-US" sz="2200" b="1" noProof="1">
                <a:solidFill>
                  <a:schemeClr val="tx2"/>
                </a:solidFill>
                <a:effectLst>
                  <a:outerShdw blurRad="38100" dist="38100" dir="2700000" algn="tl">
                    <a:srgbClr val="000000">
                      <a:alpha val="43137"/>
                    </a:srgbClr>
                  </a:outerShdw>
                </a:effectLst>
                <a:latin typeface="Consolas" pitchFamily="49" charset="0"/>
              </a:rPr>
              <a:t> void Draw()</a:t>
            </a: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2200" b="1" noProof="1">
                <a:solidFill>
                  <a:schemeClr val="tx2"/>
                </a:solidFill>
                <a:effectLst>
                  <a:outerShdw blurRad="38100" dist="38100" dir="2700000" algn="tl">
                    <a:srgbClr val="000000">
                      <a:alpha val="43137"/>
                    </a:srgbClr>
                  </a:outerShdw>
                </a:effectLst>
                <a:latin typeface="Consolas" pitchFamily="49" charset="0"/>
              </a:rPr>
              <a:t>("I am a </a:t>
            </a:r>
            <a:r>
              <a:rPr lang="en-US" sz="2200" b="1" noProof="1" smtClean="0">
                <a:solidFill>
                  <a:schemeClr val="tx2"/>
                </a:solidFill>
                <a:effectLst>
                  <a:outerShdw blurRad="38100" dist="38100" dir="2700000" algn="tl">
                    <a:srgbClr val="000000">
                      <a:alpha val="43137"/>
                    </a:srgbClr>
                  </a:outerShdw>
                </a:effectLst>
                <a:latin typeface="Consolas" pitchFamily="49" charset="0"/>
              </a:rPr>
              <a:t>circle");</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    }</a:t>
            </a:r>
            <a:endParaRPr lang="en-US" sz="22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2200" b="1" noProof="1" smtClean="0">
                <a:solidFill>
                  <a:schemeClr val="tx2"/>
                </a:solidFill>
                <a:effectLst>
                  <a:outerShdw blurRad="38100" dist="38100" dir="2700000" algn="tl">
                    <a:srgbClr val="000000">
                      <a:alpha val="43137"/>
                    </a:srgbClr>
                  </a:outerShdw>
                </a:effectLst>
                <a:latin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179466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67</a:t>
            </a:fld>
            <a:endParaRPr lang="en-US" dirty="0"/>
          </a:p>
        </p:txBody>
      </p:sp>
      <p:sp>
        <p:nvSpPr>
          <p:cNvPr id="4" name="Title 3"/>
          <p:cNvSpPr>
            <a:spLocks noGrp="1"/>
          </p:cNvSpPr>
          <p:nvPr>
            <p:ph type="title"/>
          </p:nvPr>
        </p:nvSpPr>
        <p:spPr/>
        <p:txBody>
          <a:bodyPr/>
          <a:lstStyle/>
          <a:p>
            <a:r>
              <a:rPr lang="en-US" dirty="0" smtClean="0"/>
              <a:t>Calling Base Virtual Methods – Example</a:t>
            </a:r>
            <a:endParaRPr lang="en-US" dirty="0"/>
          </a:p>
        </p:txBody>
      </p:sp>
      <p:sp>
        <p:nvSpPr>
          <p:cNvPr id="5" name="Rectangle 4"/>
          <p:cNvSpPr>
            <a:spLocks noChangeArrowheads="1"/>
          </p:cNvSpPr>
          <p:nvPr/>
        </p:nvSpPr>
        <p:spPr bwMode="auto">
          <a:xfrm>
            <a:off x="760414" y="1062870"/>
            <a:ext cx="10667998" cy="5416868"/>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square" anchor="ctr">
            <a:spAutoFit/>
          </a:bodyPr>
          <a:lstStyle/>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class Circle : Figure</a:t>
            </a:r>
          </a:p>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1800" b="1" noProof="1">
                <a:solidFill>
                  <a:schemeClr val="tx2">
                    <a:lumMod val="75000"/>
                  </a:schemeClr>
                </a:solidFill>
                <a:effectLst>
                  <a:outerShdw blurRad="38100" dist="38100" dir="2700000" algn="tl">
                    <a:srgbClr val="000000">
                      <a:alpha val="43137"/>
                    </a:srgbClr>
                  </a:outerShdw>
                </a:effectLst>
                <a:latin typeface="Consolas" pitchFamily="49" charset="0"/>
              </a:rPr>
              <a:t>override</a:t>
            </a:r>
            <a:r>
              <a:rPr lang="en-US" sz="1800" b="1" noProof="1">
                <a:solidFill>
                  <a:schemeClr val="tx2"/>
                </a:solidFill>
                <a:effectLst>
                  <a:outerShdw blurRad="38100" dist="38100" dir="2700000" algn="tl">
                    <a:srgbClr val="000000">
                      <a:alpha val="43137"/>
                    </a:srgbClr>
                  </a:outerShdw>
                </a:effectLst>
                <a:latin typeface="Consolas" pitchFamily="49" charset="0"/>
              </a:rPr>
              <a:t> void Draw()</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a:t>
            </a:r>
            <a:endParaRPr lang="en-US" sz="18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1800" b="1" noProof="1">
                <a:solidFill>
                  <a:schemeClr val="tx2"/>
                </a:solidFill>
                <a:effectLst>
                  <a:outerShdw blurRad="38100" dist="38100" dir="2700000" algn="tl">
                    <a:srgbClr val="000000">
                      <a:alpha val="43137"/>
                    </a:srgbClr>
                  </a:outerShdw>
                </a:effectLst>
                <a:latin typeface="Consolas" pitchFamily="49" charset="0"/>
              </a:rPr>
              <a:t>("I am a circle:");</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1800" b="1" noProof="1">
                <a:solidFill>
                  <a:schemeClr val="tx2"/>
                </a:solidFill>
                <a:effectLst>
                  <a:outerShdw blurRad="38100" dist="38100" dir="2700000" algn="tl">
                    <a:srgbClr val="000000">
                      <a:alpha val="43137"/>
                    </a:srgbClr>
                  </a:outerShdw>
                </a:effectLst>
                <a:latin typeface="Consolas" pitchFamily="49" charset="0"/>
              </a:rPr>
              <a:t>(" --- ");</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1800" b="1" noProof="1">
                <a:solidFill>
                  <a:schemeClr val="tx2"/>
                </a:solidFill>
                <a:effectLst>
                  <a:outerShdw blurRad="38100" dist="38100" dir="2700000" algn="tl">
                    <a:srgbClr val="000000">
                      <a:alpha val="43137"/>
                    </a:srgbClr>
                  </a:outerShdw>
                </a:effectLst>
                <a:latin typeface="Consolas" pitchFamily="49" charset="0"/>
              </a:rPr>
              <a:t>("|   |");</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1800" b="1" noProof="1">
                <a:solidFill>
                  <a:schemeClr val="tx2"/>
                </a:solidFill>
                <a:effectLst>
                  <a:outerShdw blurRad="38100" dist="38100" dir="2700000" algn="tl">
                    <a:srgbClr val="000000">
                      <a:alpha val="43137"/>
                    </a:srgbClr>
                  </a:outerShdw>
                </a:effectLst>
                <a:latin typeface="Consolas" pitchFamily="49" charset="0"/>
              </a:rPr>
              <a:t>(" --- ");</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a:t>
            </a:r>
            <a:endParaRPr lang="en-US" sz="18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a:t>
            </a:r>
          </a:p>
          <a:p>
            <a:pPr>
              <a:defRPr/>
            </a:pPr>
            <a:endParaRPr lang="en-US" sz="18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class SpecialCircle : Circle</a:t>
            </a:r>
          </a:p>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public </a:t>
            </a:r>
            <a:r>
              <a:rPr lang="en-US" sz="1800" b="1" noProof="1">
                <a:solidFill>
                  <a:schemeClr val="tx2">
                    <a:lumMod val="75000"/>
                  </a:schemeClr>
                </a:solidFill>
                <a:effectLst>
                  <a:outerShdw blurRad="38100" dist="38100" dir="2700000" algn="tl">
                    <a:srgbClr val="000000">
                      <a:alpha val="43137"/>
                    </a:srgbClr>
                  </a:outerShdw>
                </a:effectLst>
                <a:latin typeface="Consolas" pitchFamily="49" charset="0"/>
              </a:rPr>
              <a:t>override</a:t>
            </a:r>
            <a:r>
              <a:rPr lang="en-US" sz="1800" b="1" noProof="1">
                <a:solidFill>
                  <a:schemeClr val="tx2"/>
                </a:solidFill>
                <a:effectLst>
                  <a:outerShdw blurRad="38100" dist="38100" dir="2700000" algn="tl">
                    <a:srgbClr val="000000">
                      <a:alpha val="43137"/>
                    </a:srgbClr>
                  </a:outerShdw>
                </a:effectLst>
                <a:latin typeface="Consolas" pitchFamily="49" charset="0"/>
              </a:rPr>
              <a:t> void Draw()</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a:t>
            </a:r>
            <a:endParaRPr lang="en-US" sz="18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Console.WriteLine</a:t>
            </a:r>
            <a:r>
              <a:rPr lang="en-US" sz="1800" b="1" noProof="1">
                <a:solidFill>
                  <a:schemeClr val="tx2"/>
                </a:solidFill>
                <a:effectLst>
                  <a:outerShdw blurRad="38100" dist="38100" dir="2700000" algn="tl">
                    <a:srgbClr val="000000">
                      <a:alpha val="43137"/>
                    </a:srgbClr>
                  </a:outerShdw>
                </a:effectLst>
                <a:latin typeface="Consolas" pitchFamily="49" charset="0"/>
              </a:rPr>
              <a:t>("I am a special circle.");</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a:t>
            </a:r>
            <a:r>
              <a:rPr lang="en-US" sz="1800" b="1" noProof="1">
                <a:solidFill>
                  <a:schemeClr val="tx2">
                    <a:lumMod val="75000"/>
                  </a:schemeClr>
                </a:solidFill>
                <a:effectLst>
                  <a:outerShdw blurRad="38100" dist="38100" dir="2700000" algn="tl">
                    <a:srgbClr val="000000">
                      <a:alpha val="43137"/>
                    </a:srgbClr>
                  </a:outerShdw>
                </a:effectLst>
                <a:latin typeface="Consolas" pitchFamily="49" charset="0"/>
              </a:rPr>
              <a:t>base</a:t>
            </a:r>
            <a:r>
              <a:rPr lang="en-US" sz="1800" b="1" noProof="1" smtClean="0">
                <a:solidFill>
                  <a:schemeClr val="tx2"/>
                </a:solidFill>
                <a:effectLst>
                  <a:outerShdw blurRad="38100" dist="38100" dir="2700000" algn="tl">
                    <a:srgbClr val="000000">
                      <a:alpha val="43137"/>
                    </a:srgbClr>
                  </a:outerShdw>
                </a:effectLst>
                <a:latin typeface="Consolas" pitchFamily="49" charset="0"/>
              </a:rPr>
              <a:t>.Draw</a:t>
            </a:r>
            <a:r>
              <a:rPr lang="en-US" sz="1800" b="1" noProof="1">
                <a:solidFill>
                  <a:schemeClr val="tx2"/>
                </a:solidFill>
                <a:effectLst>
                  <a:outerShdw blurRad="38100" dist="38100" dir="2700000" algn="tl">
                    <a:srgbClr val="000000">
                      <a:alpha val="43137"/>
                    </a:srgbClr>
                  </a:outerShdw>
                </a:effectLst>
                <a:latin typeface="Consolas" pitchFamily="49" charset="0"/>
              </a:rPr>
              <a:t>();</a:t>
            </a:r>
          </a:p>
          <a:p>
            <a:pPr>
              <a:defRPr/>
            </a:pPr>
            <a:r>
              <a:rPr lang="en-US" sz="1800" b="1" noProof="1" smtClean="0">
                <a:solidFill>
                  <a:schemeClr val="tx2"/>
                </a:solidFill>
                <a:effectLst>
                  <a:outerShdw blurRad="38100" dist="38100" dir="2700000" algn="tl">
                    <a:srgbClr val="000000">
                      <a:alpha val="43137"/>
                    </a:srgbClr>
                  </a:outerShdw>
                </a:effectLst>
                <a:latin typeface="Consolas" pitchFamily="49" charset="0"/>
              </a:rPr>
              <a:t>    }</a:t>
            </a:r>
            <a:endParaRPr lang="en-US" sz="1800" b="1" noProof="1">
              <a:solidFill>
                <a:schemeClr val="tx2"/>
              </a:solidFill>
              <a:effectLst>
                <a:outerShdw blurRad="38100" dist="38100" dir="2700000" algn="tl">
                  <a:srgbClr val="000000">
                    <a:alpha val="43137"/>
                  </a:srgbClr>
                </a:outerShdw>
              </a:effectLst>
              <a:latin typeface="Consolas" pitchFamily="49" charset="0"/>
            </a:endParaRPr>
          </a:p>
          <a:p>
            <a:pPr>
              <a:defRPr/>
            </a:pPr>
            <a:r>
              <a:rPr lang="en-US" sz="1800" b="1" noProof="1">
                <a:solidFill>
                  <a:schemeClr val="tx2"/>
                </a:solidFill>
                <a:effectLst>
                  <a:outerShdw blurRad="38100" dist="38100" dir="2700000" algn="tl">
                    <a:srgbClr val="000000">
                      <a:alpha val="43137"/>
                    </a:srgbClr>
                  </a:outerShdw>
                </a:effectLst>
                <a:latin typeface="Consolas" pitchFamily="49" charset="0"/>
              </a:rPr>
              <a:t>}</a:t>
            </a:r>
          </a:p>
        </p:txBody>
      </p:sp>
    </p:spTree>
    <p:extLst>
      <p:ext uri="{BB962C8B-B14F-4D97-AF65-F5344CB8AC3E}">
        <p14:creationId xmlns:p14="http://schemas.microsoft.com/office/powerpoint/2010/main" val="16214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Methods</a:t>
            </a:r>
            <a:endParaRPr lang="en-US" dirty="0"/>
          </a:p>
        </p:txBody>
      </p:sp>
      <p:sp>
        <p:nvSpPr>
          <p:cNvPr id="6" name="Subtitle 5"/>
          <p:cNvSpPr>
            <a:spLocks noGrp="1"/>
          </p:cNvSpPr>
          <p:nvPr>
            <p:ph type="body" idx="1"/>
          </p:nvPr>
        </p:nvSpPr>
        <p:spPr/>
        <p:txBody>
          <a:bodyPr/>
          <a:lstStyle/>
          <a:p>
            <a:r>
              <a:rPr lang="en-US" dirty="0" smtClean="0"/>
              <a:t>Live Demo</a:t>
            </a:r>
            <a:endParaRPr lang="en-US" dirty="0"/>
          </a:p>
        </p:txBody>
      </p:sp>
      <p:pic>
        <p:nvPicPr>
          <p:cNvPr id="3074" name="Picture 2" descr="http://www.roederconsulting.com/RCimages/virtualteam.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1"/>
          <a:stretch/>
        </p:blipFill>
        <p:spPr bwMode="auto">
          <a:xfrm>
            <a:off x="2031471" y="381000"/>
            <a:ext cx="8125883" cy="47244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93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69</a:t>
            </a:fld>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tx2">
                    <a:lumMod val="75000"/>
                  </a:schemeClr>
                </a:solidFill>
              </a:rPr>
              <a:t>Abstract methods </a:t>
            </a:r>
            <a:r>
              <a:rPr lang="en-US" dirty="0" smtClean="0"/>
              <a:t>are purely virtual</a:t>
            </a:r>
          </a:p>
          <a:p>
            <a:pPr lvl="1">
              <a:lnSpc>
                <a:spcPct val="100000"/>
              </a:lnSpc>
            </a:pPr>
            <a:r>
              <a:rPr lang="en-US" dirty="0" smtClean="0"/>
              <a:t>If a method is </a:t>
            </a:r>
            <a:r>
              <a:rPr lang="en-US" b="1" dirty="0" smtClean="0">
                <a:solidFill>
                  <a:schemeClr val="tx2">
                    <a:lumMod val="75000"/>
                  </a:schemeClr>
                </a:solidFill>
                <a:latin typeface="Consolas" panose="020B0609020204030204" pitchFamily="49" charset="0"/>
                <a:cs typeface="Consolas" panose="020B0609020204030204" pitchFamily="49" charset="0"/>
              </a:rPr>
              <a:t>abstract</a:t>
            </a:r>
            <a:r>
              <a:rPr lang="en-US" dirty="0" smtClean="0">
                <a:solidFill>
                  <a:schemeClr val="tx2">
                    <a:lumMod val="75000"/>
                  </a:schemeClr>
                </a:solidFill>
              </a:rPr>
              <a:t> </a:t>
            </a:r>
            <a:r>
              <a:rPr lang="en-US" dirty="0" smtClean="0">
                <a:sym typeface="Wingdings" panose="05000000000000000000" pitchFamily="2" charset="2"/>
              </a:rPr>
              <a:t> it is </a:t>
            </a:r>
            <a:r>
              <a:rPr lang="en-US"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virtual</a:t>
            </a:r>
            <a:r>
              <a:rPr lang="en-US" dirty="0" smtClean="0">
                <a:solidFill>
                  <a:schemeClr val="tx2">
                    <a:lumMod val="75000"/>
                  </a:schemeClr>
                </a:solidFill>
                <a:sym typeface="Wingdings" panose="05000000000000000000" pitchFamily="2" charset="2"/>
              </a:rPr>
              <a:t> </a:t>
            </a:r>
            <a:r>
              <a:rPr lang="en-US" dirty="0" smtClean="0">
                <a:sym typeface="Wingdings" panose="05000000000000000000" pitchFamily="2" charset="2"/>
              </a:rPr>
              <a:t>as well</a:t>
            </a:r>
          </a:p>
          <a:p>
            <a:pPr lvl="1">
              <a:lnSpc>
                <a:spcPct val="100000"/>
              </a:lnSpc>
            </a:pPr>
            <a:r>
              <a:rPr lang="en-US" dirty="0" smtClean="0">
                <a:sym typeface="Wingdings" panose="05000000000000000000" pitchFamily="2" charset="2"/>
              </a:rPr>
              <a:t>Abstract methods are designed to be changed (overridden) later</a:t>
            </a:r>
            <a:endParaRPr lang="en-US" dirty="0" smtClean="0"/>
          </a:p>
          <a:p>
            <a:pPr>
              <a:lnSpc>
                <a:spcPct val="100000"/>
              </a:lnSpc>
            </a:pPr>
            <a:r>
              <a:rPr lang="en-US" dirty="0" smtClean="0">
                <a:solidFill>
                  <a:schemeClr val="tx2">
                    <a:lumMod val="75000"/>
                  </a:schemeClr>
                </a:solidFill>
              </a:rPr>
              <a:t>Interface members </a:t>
            </a:r>
            <a:r>
              <a:rPr lang="en-US" dirty="0" smtClean="0"/>
              <a:t>are also purely virtual (abstract)</a:t>
            </a:r>
          </a:p>
          <a:p>
            <a:pPr lvl="1">
              <a:lnSpc>
                <a:spcPct val="100000"/>
              </a:lnSpc>
            </a:pPr>
            <a:r>
              <a:rPr lang="en-US" dirty="0" smtClean="0"/>
              <a:t>They have no default implementation and are designed to be overridden in descendant classes</a:t>
            </a:r>
          </a:p>
          <a:p>
            <a:pPr>
              <a:lnSpc>
                <a:spcPct val="100000"/>
              </a:lnSpc>
            </a:pPr>
            <a:r>
              <a:rPr lang="en-US" dirty="0" smtClean="0"/>
              <a:t>Virtual methods can be </a:t>
            </a:r>
            <a:r>
              <a:rPr lang="en-US" dirty="0" smtClean="0">
                <a:solidFill>
                  <a:schemeClr val="tx2">
                    <a:lumMod val="75000"/>
                  </a:schemeClr>
                </a:solidFill>
              </a:rPr>
              <a:t>hidden </a:t>
            </a:r>
            <a:r>
              <a:rPr lang="en-US" dirty="0" smtClean="0"/>
              <a:t>through the </a:t>
            </a:r>
            <a:r>
              <a:rPr lang="en-US" b="1" dirty="0" smtClean="0">
                <a:solidFill>
                  <a:schemeClr val="tx2">
                    <a:lumMod val="75000"/>
                  </a:schemeClr>
                </a:solidFill>
                <a:latin typeface="Consolas" panose="020B0609020204030204" pitchFamily="49" charset="0"/>
                <a:cs typeface="Consolas" panose="020B0609020204030204" pitchFamily="49" charset="0"/>
              </a:rPr>
              <a:t>new</a:t>
            </a:r>
            <a:r>
              <a:rPr lang="en-US" dirty="0" smtClean="0"/>
              <a:t> keyword:</a:t>
            </a:r>
            <a:endParaRPr lang="bg-BG" dirty="0" smtClean="0"/>
          </a:p>
        </p:txBody>
      </p:sp>
      <p:sp>
        <p:nvSpPr>
          <p:cNvPr id="2" name="Title 1"/>
          <p:cNvSpPr>
            <a:spLocks noGrp="1"/>
          </p:cNvSpPr>
          <p:nvPr>
            <p:ph type="title"/>
          </p:nvPr>
        </p:nvSpPr>
        <p:spPr/>
        <p:txBody>
          <a:bodyPr/>
          <a:lstStyle/>
          <a:p>
            <a:r>
              <a:rPr lang="en-US" dirty="0" smtClean="0"/>
              <a:t>More about Virtual Methods</a:t>
            </a:r>
            <a:endParaRPr lang="en-US" dirty="0"/>
          </a:p>
        </p:txBody>
      </p:sp>
      <p:sp>
        <p:nvSpPr>
          <p:cNvPr id="7" name="Rectangle 5"/>
          <p:cNvSpPr>
            <a:spLocks noChangeArrowheads="1"/>
          </p:cNvSpPr>
          <p:nvPr/>
        </p:nvSpPr>
        <p:spPr bwMode="auto">
          <a:xfrm>
            <a:off x="914163" y="5734243"/>
            <a:ext cx="10366850" cy="5141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90000" bIns="90000">
            <a:spAutoFit/>
          </a:bodyPr>
          <a:lstStyle/>
          <a:p>
            <a:pPr eaLnBrk="0" hangingPunct="0">
              <a:lnSpc>
                <a:spcPct val="90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double CalculateSurface() { return … }</a:t>
            </a:r>
          </a:p>
        </p:txBody>
      </p:sp>
    </p:spTree>
    <p:extLst>
      <p:ext uri="{BB962C8B-B14F-4D97-AF65-F5344CB8AC3E}">
        <p14:creationId xmlns:p14="http://schemas.microsoft.com/office/powerpoint/2010/main" val="1655836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Classes </a:t>
            </a:r>
            <a:r>
              <a:rPr lang="en-US" dirty="0" smtClean="0"/>
              <a:t>define attributes (data) and behavior</a:t>
            </a:r>
          </a:p>
          <a:p>
            <a:pPr lvl="1"/>
            <a:r>
              <a:rPr lang="en-US" dirty="0" smtClean="0"/>
              <a:t>Fields, properties, methods, etc.</a:t>
            </a:r>
          </a:p>
          <a:p>
            <a:pPr lvl="1"/>
            <a:r>
              <a:rPr lang="en-US" dirty="0" smtClean="0"/>
              <a:t>Methods contain code for execution</a:t>
            </a:r>
          </a:p>
          <a:p>
            <a:endParaRPr lang="en-US" dirty="0" smtClean="0"/>
          </a:p>
          <a:p>
            <a:pPr>
              <a:spcBef>
                <a:spcPts val="1200"/>
              </a:spcBef>
            </a:pPr>
            <a:r>
              <a:rPr lang="en-US" dirty="0" smtClean="0">
                <a:solidFill>
                  <a:schemeClr val="tx2">
                    <a:lumMod val="75000"/>
                  </a:schemeClr>
                </a:solidFill>
              </a:rPr>
              <a:t>Interfaces </a:t>
            </a:r>
            <a:r>
              <a:rPr lang="en-US" dirty="0" smtClean="0"/>
              <a:t>define a set of operations (contract)</a:t>
            </a:r>
          </a:p>
          <a:p>
            <a:pPr lvl="1"/>
            <a:r>
              <a:rPr lang="en-US" dirty="0" smtClean="0"/>
              <a:t>Empty methods and properties, left to be implemented later</a:t>
            </a:r>
            <a:endParaRPr lang="en-US" dirty="0"/>
          </a:p>
        </p:txBody>
      </p:sp>
      <p:sp>
        <p:nvSpPr>
          <p:cNvPr id="2" name="Title 1"/>
          <p:cNvSpPr>
            <a:spLocks noGrp="1"/>
          </p:cNvSpPr>
          <p:nvPr>
            <p:ph type="title"/>
          </p:nvPr>
        </p:nvSpPr>
        <p:spPr/>
        <p:txBody>
          <a:bodyPr/>
          <a:lstStyle/>
          <a:p>
            <a:r>
              <a:rPr lang="en-US" dirty="0" smtClean="0"/>
              <a:t>Classes and Interfaces</a:t>
            </a:r>
            <a:endParaRPr lang="en-US" dirty="0"/>
          </a:p>
        </p:txBody>
      </p:sp>
      <p:sp>
        <p:nvSpPr>
          <p:cNvPr id="6" name="Rectangle 4"/>
          <p:cNvSpPr>
            <a:spLocks noChangeArrowheads="1"/>
          </p:cNvSpPr>
          <p:nvPr/>
        </p:nvSpPr>
        <p:spPr bwMode="auto">
          <a:xfrm>
            <a:off x="873310" y="3276600"/>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Labyrinth { public int Size { get; set; } }</a:t>
            </a:r>
          </a:p>
        </p:txBody>
      </p:sp>
      <p:sp>
        <p:nvSpPr>
          <p:cNvPr id="7" name="Rectangle 4"/>
          <p:cNvSpPr>
            <a:spLocks noChangeArrowheads="1"/>
          </p:cNvSpPr>
          <p:nvPr/>
        </p:nvSpPr>
        <p:spPr bwMode="auto">
          <a:xfrm>
            <a:off x="873310" y="5436704"/>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IFigure { void Draw(); }</a:t>
            </a:r>
          </a:p>
        </p:txBody>
      </p:sp>
    </p:spTree>
    <p:extLst>
      <p:ext uri="{BB962C8B-B14F-4D97-AF65-F5344CB8AC3E}">
        <p14:creationId xmlns:p14="http://schemas.microsoft.com/office/powerpoint/2010/main" val="43310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70</a:t>
            </a:fld>
            <a:endParaRPr lang="en-US" dirty="0"/>
          </a:p>
        </p:txBody>
      </p:sp>
      <p:sp>
        <p:nvSpPr>
          <p:cNvPr id="3" name="Content Placeholder 2"/>
          <p:cNvSpPr>
            <a:spLocks noGrp="1"/>
          </p:cNvSpPr>
          <p:nvPr>
            <p:ph idx="1"/>
          </p:nvPr>
        </p:nvSpPr>
        <p:spPr/>
        <p:txBody>
          <a:bodyPr/>
          <a:lstStyle/>
          <a:p>
            <a:pPr>
              <a:lnSpc>
                <a:spcPct val="100000"/>
              </a:lnSpc>
            </a:pPr>
            <a:r>
              <a:rPr lang="en-US" dirty="0" smtClean="0"/>
              <a:t>Use</a:t>
            </a:r>
            <a:r>
              <a:rPr lang="en-US" dirty="0" smtClean="0">
                <a:solidFill>
                  <a:schemeClr val="hlink"/>
                </a:solidFill>
              </a:rPr>
              <a:t> </a:t>
            </a:r>
            <a:r>
              <a:rPr lang="en-US" b="1" dirty="0" smtClean="0">
                <a:solidFill>
                  <a:schemeClr val="tx2">
                    <a:lumMod val="75000"/>
                  </a:schemeClr>
                </a:solidFill>
                <a:latin typeface="Consolas" pitchFamily="49" charset="0"/>
                <a:cs typeface="Consolas" pitchFamily="49" charset="0"/>
              </a:rPr>
              <a:t>override</a:t>
            </a:r>
            <a:r>
              <a:rPr lang="en-US" dirty="0" smtClean="0">
                <a:solidFill>
                  <a:schemeClr val="tx2">
                    <a:lumMod val="75000"/>
                  </a:schemeClr>
                </a:solidFill>
              </a:rPr>
              <a:t> </a:t>
            </a:r>
            <a:r>
              <a:rPr lang="en-US" dirty="0" smtClean="0"/>
              <a:t>to modify a method or property </a:t>
            </a:r>
          </a:p>
          <a:p>
            <a:pPr lvl="1">
              <a:lnSpc>
                <a:spcPct val="100000"/>
              </a:lnSpc>
            </a:pPr>
            <a:r>
              <a:rPr lang="en-US" dirty="0" smtClean="0"/>
              <a:t>Provide a </a:t>
            </a:r>
            <a:r>
              <a:rPr lang="en-US" dirty="0" smtClean="0">
                <a:solidFill>
                  <a:schemeClr val="tx2">
                    <a:lumMod val="75000"/>
                  </a:schemeClr>
                </a:solidFill>
              </a:rPr>
              <a:t>replacement implementation </a:t>
            </a:r>
            <a:r>
              <a:rPr lang="en-US" dirty="0" smtClean="0"/>
              <a:t>for the inherited member</a:t>
            </a:r>
          </a:p>
          <a:p>
            <a:pPr lvl="1">
              <a:lnSpc>
                <a:spcPct val="100000"/>
              </a:lnSpc>
            </a:pPr>
            <a:r>
              <a:rPr lang="en-US" dirty="0" smtClean="0"/>
              <a:t>You cannot override a non-virtual or static method </a:t>
            </a:r>
          </a:p>
          <a:p>
            <a:pPr>
              <a:lnSpc>
                <a:spcPct val="100000"/>
              </a:lnSpc>
              <a:spcBef>
                <a:spcPts val="1200"/>
              </a:spcBef>
            </a:pPr>
            <a:r>
              <a:rPr lang="en-US" dirty="0" smtClean="0"/>
              <a:t>The overridden base method must be</a:t>
            </a:r>
            <a:r>
              <a:rPr lang="bg-BG" dirty="0" smtClean="0"/>
              <a:t> </a:t>
            </a:r>
            <a:r>
              <a:rPr lang="en-US" dirty="0" smtClean="0"/>
              <a:t>one of the following:</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virtual</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abstract</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override</a:t>
            </a:r>
          </a:p>
          <a:p>
            <a:pPr lvl="1">
              <a:lnSpc>
                <a:spcPct val="100000"/>
              </a:lnSpc>
            </a:pPr>
            <a:r>
              <a:rPr lang="en-US" dirty="0"/>
              <a:t>(interface method)</a:t>
            </a:r>
          </a:p>
        </p:txBody>
      </p:sp>
      <p:sp>
        <p:nvSpPr>
          <p:cNvPr id="2" name="Title 1"/>
          <p:cNvSpPr>
            <a:spLocks noGrp="1"/>
          </p:cNvSpPr>
          <p:nvPr>
            <p:ph type="title"/>
          </p:nvPr>
        </p:nvSpPr>
        <p:spPr/>
        <p:txBody>
          <a:bodyPr/>
          <a:lstStyle/>
          <a:p>
            <a:r>
              <a:rPr lang="en-US" dirty="0" smtClean="0"/>
              <a:t>The </a:t>
            </a:r>
            <a:r>
              <a:rPr lang="en-US" dirty="0" smtClean="0">
                <a:effectLst>
                  <a:outerShdw blurRad="38100" dist="38100" dir="2700000" algn="tl">
                    <a:srgbClr val="000000"/>
                  </a:outerShdw>
                </a:effectLst>
                <a:latin typeface="Consolas" pitchFamily="49" charset="0"/>
                <a:ea typeface="+mn-ea"/>
                <a:cs typeface="Consolas" pitchFamily="49" charset="0"/>
              </a:rPr>
              <a:t>override</a:t>
            </a:r>
            <a:r>
              <a:rPr lang="en-US" dirty="0" smtClean="0"/>
              <a:t> </a:t>
            </a:r>
            <a:r>
              <a:rPr lang="en-US" dirty="0" smtClean="0">
                <a:effectLst>
                  <a:outerShdw blurRad="38100" dist="38100" dir="2700000" algn="tl">
                    <a:srgbClr val="000000"/>
                  </a:outerShdw>
                </a:effectLst>
                <a:latin typeface="+mn-lt"/>
                <a:ea typeface="+mn-ea"/>
                <a:cs typeface="+mn-cs"/>
              </a:rPr>
              <a:t>Modifier</a:t>
            </a:r>
            <a:endParaRPr lang="en-US" dirty="0">
              <a:effectLst>
                <a:outerShdw blurRad="38100" dist="38100" dir="2700000" algn="tl">
                  <a:srgbClr val="000000"/>
                </a:outerShdw>
              </a:effectLst>
              <a:latin typeface="+mn-lt"/>
              <a:ea typeface="+mn-ea"/>
              <a:cs typeface="+mn-cs"/>
            </a:endParaRPr>
          </a:p>
        </p:txBody>
      </p:sp>
      <p:pic>
        <p:nvPicPr>
          <p:cNvPr id="2050" name="Picture 2" descr="http://www.777icons.com/libs/word/replace-ic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848" y="4114800"/>
            <a:ext cx="1935164" cy="1935166"/>
          </a:xfrm>
          <a:prstGeom prst="roundRect">
            <a:avLst>
              <a:gd name="adj" fmla="val 397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953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p:cNvSpPr>
            <a:spLocks noGrp="1" noChangeArrowheads="1"/>
          </p:cNvSpPr>
          <p:nvPr>
            <p:ph idx="1"/>
          </p:nvPr>
        </p:nvSpPr>
        <p:spPr>
          <a:prstGeom prst="rect">
            <a:avLst/>
          </a:prstGeom>
        </p:spPr>
        <p:txBody>
          <a:bodyPr/>
          <a:lstStyle/>
          <a:p>
            <a:pPr>
              <a:lnSpc>
                <a:spcPct val="100000"/>
              </a:lnSpc>
            </a:pPr>
            <a:r>
              <a:rPr lang="en-US" dirty="0">
                <a:solidFill>
                  <a:schemeClr val="tx2">
                    <a:lumMod val="75000"/>
                  </a:schemeClr>
                </a:solidFill>
              </a:rPr>
              <a:t>Polymorphism </a:t>
            </a:r>
            <a:r>
              <a:rPr lang="en-US" dirty="0"/>
              <a:t>ensures that </a:t>
            </a:r>
            <a:r>
              <a:rPr lang="en-US" dirty="0" smtClean="0"/>
              <a:t>the appropriate </a:t>
            </a:r>
            <a:r>
              <a:rPr lang="en-US" dirty="0"/>
              <a:t>method of the </a:t>
            </a:r>
            <a:r>
              <a:rPr lang="en-US" dirty="0" smtClean="0"/>
              <a:t>subclass is called through its base class' interface</a:t>
            </a:r>
            <a:endParaRPr lang="en-US" dirty="0"/>
          </a:p>
          <a:p>
            <a:pPr>
              <a:lnSpc>
                <a:spcPct val="100000"/>
              </a:lnSpc>
            </a:pPr>
            <a:r>
              <a:rPr lang="en-US" dirty="0" smtClean="0"/>
              <a:t>In C++, C#, Java polymorphism </a:t>
            </a:r>
            <a:r>
              <a:rPr lang="en-US" dirty="0"/>
              <a:t>is implemented using </a:t>
            </a:r>
            <a:r>
              <a:rPr lang="en-US" dirty="0" smtClean="0"/>
              <a:t>a technique called "</a:t>
            </a:r>
            <a:r>
              <a:rPr lang="en-US" dirty="0" smtClean="0">
                <a:solidFill>
                  <a:schemeClr val="tx2">
                    <a:lumMod val="75000"/>
                  </a:schemeClr>
                </a:solidFill>
              </a:rPr>
              <a:t>late binding</a:t>
            </a:r>
            <a:r>
              <a:rPr lang="en-US" dirty="0" smtClean="0">
                <a:solidFill>
                  <a:schemeClr val="tx1">
                    <a:lumMod val="40000"/>
                    <a:lumOff val="60000"/>
                  </a:schemeClr>
                </a:solidFill>
              </a:rPr>
              <a:t>"</a:t>
            </a:r>
          </a:p>
          <a:p>
            <a:pPr>
              <a:lnSpc>
                <a:spcPct val="100000"/>
              </a:lnSpc>
            </a:pPr>
            <a:r>
              <a:rPr lang="en-US" dirty="0" smtClean="0">
                <a:solidFill>
                  <a:schemeClr val="tx1">
                    <a:lumMod val="40000"/>
                    <a:lumOff val="60000"/>
                  </a:schemeClr>
                </a:solidFill>
              </a:rPr>
              <a:t>The exact </a:t>
            </a:r>
            <a:r>
              <a:rPr lang="en-US" dirty="0">
                <a:solidFill>
                  <a:schemeClr val="tx1">
                    <a:lumMod val="40000"/>
                    <a:lumOff val="60000"/>
                  </a:schemeClr>
                </a:solidFill>
              </a:rPr>
              <a:t>method to </a:t>
            </a:r>
            <a:r>
              <a:rPr lang="en-US" dirty="0" smtClean="0">
                <a:solidFill>
                  <a:schemeClr val="tx1">
                    <a:lumMod val="40000"/>
                    <a:lumOff val="60000"/>
                  </a:schemeClr>
                </a:solidFill>
              </a:rPr>
              <a:t>be called </a:t>
            </a:r>
            <a:r>
              <a:rPr lang="en-US" dirty="0">
                <a:solidFill>
                  <a:schemeClr val="tx1">
                    <a:lumMod val="40000"/>
                    <a:lumOff val="60000"/>
                  </a:schemeClr>
                </a:solidFill>
              </a:rPr>
              <a:t>is determined </a:t>
            </a:r>
            <a:r>
              <a:rPr lang="en-US" dirty="0" smtClean="0">
                <a:solidFill>
                  <a:schemeClr val="tx1">
                    <a:lumMod val="40000"/>
                    <a:lumOff val="60000"/>
                  </a:schemeClr>
                </a:solidFill>
              </a:rPr>
              <a:t>at </a:t>
            </a:r>
            <a:r>
              <a:rPr lang="en-US" dirty="0" smtClean="0">
                <a:solidFill>
                  <a:schemeClr val="tx2">
                    <a:lumMod val="75000"/>
                  </a:schemeClr>
                </a:solidFill>
              </a:rPr>
              <a:t>runtime</a:t>
            </a:r>
          </a:p>
          <a:p>
            <a:pPr lvl="1">
              <a:lnSpc>
                <a:spcPct val="100000"/>
              </a:lnSpc>
            </a:pPr>
            <a:r>
              <a:rPr lang="en-US" dirty="0" smtClean="0">
                <a:solidFill>
                  <a:schemeClr val="tx1">
                    <a:lumMod val="40000"/>
                    <a:lumOff val="60000"/>
                  </a:schemeClr>
                </a:solidFill>
              </a:rPr>
              <a:t>Just before </a:t>
            </a:r>
            <a:r>
              <a:rPr lang="en-US" dirty="0">
                <a:solidFill>
                  <a:schemeClr val="tx1">
                    <a:lumMod val="40000"/>
                    <a:lumOff val="60000"/>
                  </a:schemeClr>
                </a:solidFill>
              </a:rPr>
              <a:t>performing the </a:t>
            </a:r>
            <a:r>
              <a:rPr lang="en-US" dirty="0" smtClean="0">
                <a:solidFill>
                  <a:schemeClr val="tx1">
                    <a:lumMod val="40000"/>
                    <a:lumOff val="60000"/>
                  </a:schemeClr>
                </a:solidFill>
              </a:rPr>
              <a:t>call</a:t>
            </a:r>
          </a:p>
          <a:p>
            <a:pPr lvl="1">
              <a:lnSpc>
                <a:spcPct val="100000"/>
              </a:lnSpc>
            </a:pPr>
            <a:r>
              <a:rPr lang="en-US" dirty="0" smtClean="0"/>
              <a:t>Applied for all </a:t>
            </a:r>
            <a:r>
              <a:rPr lang="en-US" b="1" dirty="0" smtClean="0">
                <a:solidFill>
                  <a:schemeClr val="tx2">
                    <a:lumMod val="75000"/>
                  </a:schemeClr>
                </a:solidFill>
                <a:latin typeface="Consolas" pitchFamily="49" charset="0"/>
                <a:cs typeface="Consolas" pitchFamily="49" charset="0"/>
              </a:rPr>
              <a:t>abstract</a:t>
            </a:r>
            <a:r>
              <a:rPr lang="en-US" dirty="0" smtClean="0">
                <a:solidFill>
                  <a:schemeClr val="tx2">
                    <a:lumMod val="75000"/>
                  </a:schemeClr>
                </a:solidFill>
              </a:rPr>
              <a:t> </a:t>
            </a:r>
            <a:r>
              <a:rPr lang="en-US" dirty="0" smtClean="0"/>
              <a:t>/ </a:t>
            </a:r>
            <a:r>
              <a:rPr lang="en-US" b="1" dirty="0" smtClean="0">
                <a:solidFill>
                  <a:schemeClr val="tx2">
                    <a:lumMod val="75000"/>
                  </a:schemeClr>
                </a:solidFill>
                <a:latin typeface="Consolas" pitchFamily="49" charset="0"/>
                <a:cs typeface="Consolas" pitchFamily="49" charset="0"/>
              </a:rPr>
              <a:t>virtual</a:t>
            </a:r>
            <a:r>
              <a:rPr lang="en-US" dirty="0" smtClean="0">
                <a:solidFill>
                  <a:schemeClr val="tx2">
                    <a:lumMod val="75000"/>
                  </a:schemeClr>
                </a:solidFill>
              </a:rPr>
              <a:t> </a:t>
            </a:r>
            <a:r>
              <a:rPr lang="en-US" dirty="0" smtClean="0"/>
              <a:t>methods</a:t>
            </a:r>
            <a:endParaRPr lang="en-US" dirty="0">
              <a:solidFill>
                <a:schemeClr val="tx1">
                  <a:lumMod val="40000"/>
                  <a:lumOff val="60000"/>
                </a:schemeClr>
              </a:solidFill>
            </a:endParaRPr>
          </a:p>
          <a:p>
            <a:pPr>
              <a:lnSpc>
                <a:spcPct val="100000"/>
              </a:lnSpc>
            </a:pPr>
            <a:r>
              <a:rPr lang="en-US" dirty="0"/>
              <a:t>Note: </a:t>
            </a:r>
            <a:r>
              <a:rPr lang="en-US" dirty="0" smtClean="0"/>
              <a:t>late </a:t>
            </a:r>
            <a:r>
              <a:rPr lang="en-US" dirty="0"/>
              <a:t>binding is </a:t>
            </a:r>
            <a:r>
              <a:rPr lang="en-US" dirty="0" smtClean="0"/>
              <a:t>a bit slower than normal (early) binding</a:t>
            </a:r>
            <a:endParaRPr lang="en-US" dirty="0"/>
          </a:p>
        </p:txBody>
      </p:sp>
      <p:sp>
        <p:nvSpPr>
          <p:cNvPr id="799746"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Polymorphism – </a:t>
            </a:r>
            <a:r>
              <a:rPr lang="en-US" sz="4000" dirty="0" smtClean="0"/>
              <a:t>How It Works?</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71</a:t>
            </a:fld>
            <a:endParaRPr lang="en-US" dirty="0"/>
          </a:p>
        </p:txBody>
      </p:sp>
    </p:spTree>
    <p:extLst>
      <p:ext uri="{BB962C8B-B14F-4D97-AF65-F5344CB8AC3E}">
        <p14:creationId xmlns:p14="http://schemas.microsoft.com/office/powerpoint/2010/main" val="2037607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82020" y="1487500"/>
            <a:ext cx="4709025" cy="2703500"/>
          </a:xfrm>
          <a:prstGeom prst="rect">
            <a:avLst/>
          </a:prstGeom>
          <a:noFill/>
          <a:ln>
            <a:noFill/>
          </a:ln>
          <a:effectLst>
            <a:glow rad="635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975752" y="1609370"/>
            <a:ext cx="5452660" cy="2546374"/>
          </a:xfrm>
          <a:prstGeom prst="rect">
            <a:avLst/>
          </a:prstGeom>
          <a:noFill/>
          <a:ln>
            <a:noFill/>
          </a:ln>
          <a:effectLst>
            <a:glow rad="635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446212" y="4572000"/>
            <a:ext cx="8938472" cy="1720896"/>
          </a:xfrm>
        </p:spPr>
        <p:txBody>
          <a:bodyPr/>
          <a:lstStyle/>
          <a:p>
            <a:pPr>
              <a:lnSpc>
                <a:spcPct val="100000"/>
              </a:lnSpc>
            </a:pPr>
            <a:r>
              <a:rPr lang="en-US" dirty="0" smtClean="0"/>
              <a:t>Class Hierarchies:</a:t>
            </a:r>
            <a:br>
              <a:rPr lang="en-US" dirty="0" smtClean="0"/>
            </a:br>
            <a:r>
              <a:rPr lang="en-US" dirty="0" smtClean="0"/>
              <a:t>Real World Examples</a:t>
            </a:r>
            <a:endParaRPr lang="en-US" dirty="0"/>
          </a:p>
        </p:txBody>
      </p:sp>
    </p:spTree>
    <p:extLst>
      <p:ext uri="{BB962C8B-B14F-4D97-AF65-F5344CB8AC3E}">
        <p14:creationId xmlns:p14="http://schemas.microsoft.com/office/powerpoint/2010/main" val="1054333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AutoShape 3"/>
          <p:cNvSpPr>
            <a:spLocks noGrp="1" noChangeAspect="1" noChangeArrowheads="1"/>
          </p:cNvSpPr>
          <p:nvPr>
            <p:ph idx="1"/>
          </p:nvPr>
        </p:nvSpPr>
        <p:spPr/>
        <p:txBody>
          <a:bodyPr/>
          <a:lstStyle/>
          <a:p>
            <a:pPr>
              <a:lnSpc>
                <a:spcPct val="100000"/>
              </a:lnSpc>
            </a:pPr>
            <a:r>
              <a:rPr lang="en-US" dirty="0"/>
              <a:t>Creating </a:t>
            </a:r>
            <a:r>
              <a:rPr lang="en-US" dirty="0" smtClean="0"/>
              <a:t>an application </a:t>
            </a:r>
            <a:r>
              <a:rPr lang="en-US" dirty="0"/>
              <a:t>like the Windows Calculator</a:t>
            </a:r>
          </a:p>
          <a:p>
            <a:pPr lvl="1">
              <a:lnSpc>
                <a:spcPct val="100000"/>
              </a:lnSpc>
            </a:pPr>
            <a:r>
              <a:rPr lang="en-US" dirty="0"/>
              <a:t>Typical </a:t>
            </a:r>
            <a:r>
              <a:rPr lang="en-US" dirty="0" smtClean="0"/>
              <a:t>scenario for </a:t>
            </a:r>
            <a:r>
              <a:rPr lang="en-US" dirty="0"/>
              <a:t>applying the object-oriented approach</a:t>
            </a:r>
          </a:p>
        </p:txBody>
      </p:sp>
      <p:sp>
        <p:nvSpPr>
          <p:cNvPr id="90114" name="Rectangle 2"/>
          <p:cNvSpPr>
            <a:spLocks noGrp="1" noChangeArrowheads="1"/>
          </p:cNvSpPr>
          <p:nvPr>
            <p:ph type="title"/>
          </p:nvPr>
        </p:nvSpPr>
        <p:spPr/>
        <p:txBody>
          <a:bodyPr anchor="ctr" anchorCtr="0"/>
          <a:lstStyle/>
          <a:p>
            <a:pPr>
              <a:defRPr/>
            </a:pPr>
            <a:r>
              <a:rPr lang="en-US" dirty="0"/>
              <a:t>Real World Example: Calculator</a:t>
            </a:r>
            <a:endParaRPr lang="bg-B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330" y="2654118"/>
            <a:ext cx="4880482" cy="373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C014DD1E-5D91-48A3-AD6D-45FBA980D106}" type="slidenum">
              <a:rPr lang="en-US" smtClean="0"/>
              <a:pPr/>
              <a:t>73</a:t>
            </a:fld>
            <a:endParaRPr lang="en-US" dirty="0"/>
          </a:p>
        </p:txBody>
      </p:sp>
    </p:spTree>
    <p:extLst>
      <p:ext uri="{BB962C8B-B14F-4D97-AF65-F5344CB8AC3E}">
        <p14:creationId xmlns:p14="http://schemas.microsoft.com/office/powerpoint/2010/main" val="13259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AutoShape 3"/>
          <p:cNvSpPr>
            <a:spLocks noGrp="1" noChangeAspect="1" noChangeArrowheads="1"/>
          </p:cNvSpPr>
          <p:nvPr>
            <p:ph idx="1"/>
          </p:nvPr>
        </p:nvSpPr>
        <p:spPr/>
        <p:txBody>
          <a:bodyPr/>
          <a:lstStyle/>
          <a:p>
            <a:pPr>
              <a:lnSpc>
                <a:spcPct val="100000"/>
              </a:lnSpc>
            </a:pPr>
            <a:r>
              <a:rPr lang="en-US" dirty="0"/>
              <a:t>The calculator consists of </a:t>
            </a:r>
            <a:r>
              <a:rPr lang="en-US" dirty="0">
                <a:solidFill>
                  <a:schemeClr val="tx2">
                    <a:lumMod val="75000"/>
                  </a:schemeClr>
                </a:solidFill>
              </a:rPr>
              <a:t>controls</a:t>
            </a:r>
            <a:r>
              <a:rPr lang="en-US" dirty="0"/>
              <a:t>:</a:t>
            </a:r>
          </a:p>
          <a:p>
            <a:pPr lvl="1">
              <a:lnSpc>
                <a:spcPct val="100000"/>
              </a:lnSpc>
            </a:pPr>
            <a:r>
              <a:rPr lang="en-US" dirty="0"/>
              <a:t>Buttons, </a:t>
            </a:r>
            <a:r>
              <a:rPr lang="en-US" dirty="0" smtClean="0"/>
              <a:t>text </a:t>
            </a:r>
            <a:r>
              <a:rPr lang="en-US" dirty="0"/>
              <a:t>boxes, menus, check boxes, </a:t>
            </a:r>
            <a:r>
              <a:rPr lang="en-US" dirty="0" smtClean="0"/>
              <a:t>panels</a:t>
            </a:r>
            <a:r>
              <a:rPr lang="en-US" dirty="0"/>
              <a:t>, etc.</a:t>
            </a:r>
            <a:endParaRPr lang="bg-BG" dirty="0"/>
          </a:p>
          <a:p>
            <a:pPr>
              <a:lnSpc>
                <a:spcPct val="100000"/>
              </a:lnSpc>
            </a:pPr>
            <a:r>
              <a:rPr lang="en-US" dirty="0"/>
              <a:t>Class </a:t>
            </a:r>
            <a:r>
              <a:rPr lang="en-US" b="1" dirty="0">
                <a:solidFill>
                  <a:schemeClr val="tx2">
                    <a:lumMod val="75000"/>
                  </a:schemeClr>
                </a:solidFill>
                <a:latin typeface="Consolas" pitchFamily="49" charset="0"/>
                <a:cs typeface="Consolas" pitchFamily="49" charset="0"/>
              </a:rPr>
              <a:t>Control</a:t>
            </a:r>
            <a:r>
              <a:rPr lang="en-US" dirty="0">
                <a:solidFill>
                  <a:schemeClr val="tx2">
                    <a:lumMod val="75000"/>
                  </a:schemeClr>
                </a:solidFill>
              </a:rPr>
              <a:t> </a:t>
            </a:r>
            <a:r>
              <a:rPr lang="en-US" dirty="0"/>
              <a:t>– the root of our OO hierarchy</a:t>
            </a:r>
          </a:p>
          <a:p>
            <a:pPr lvl="1">
              <a:lnSpc>
                <a:spcPct val="100000"/>
              </a:lnSpc>
            </a:pPr>
            <a:r>
              <a:rPr lang="en-US" dirty="0"/>
              <a:t>All controls can be painted on the screen</a:t>
            </a:r>
          </a:p>
          <a:p>
            <a:pPr lvl="2">
              <a:lnSpc>
                <a:spcPct val="100000"/>
              </a:lnSpc>
            </a:pPr>
            <a:r>
              <a:rPr lang="en-US" dirty="0">
                <a:solidFill>
                  <a:schemeClr val="tx1">
                    <a:lumMod val="40000"/>
                    <a:lumOff val="60000"/>
                  </a:schemeClr>
                </a:solidFill>
              </a:rPr>
              <a:t>Should implement an interface</a:t>
            </a:r>
            <a:r>
              <a:rPr lang="en-US" dirty="0"/>
              <a:t> </a:t>
            </a:r>
            <a:r>
              <a:rPr lang="en-US" b="1" noProof="1" smtClean="0">
                <a:solidFill>
                  <a:schemeClr val="tx2">
                    <a:lumMod val="75000"/>
                  </a:schemeClr>
                </a:solidFill>
                <a:latin typeface="Consolas" pitchFamily="49" charset="0"/>
                <a:cs typeface="Consolas" pitchFamily="49" charset="0"/>
              </a:rPr>
              <a:t>IPaintable</a:t>
            </a:r>
            <a:r>
              <a:rPr lang="en-US" dirty="0" smtClean="0">
                <a:solidFill>
                  <a:schemeClr val="tx2">
                    <a:lumMod val="75000"/>
                  </a:schemeClr>
                </a:solidFill>
              </a:rPr>
              <a:t> </a:t>
            </a:r>
            <a:r>
              <a:rPr lang="en-US" dirty="0">
                <a:solidFill>
                  <a:schemeClr val="tx1">
                    <a:lumMod val="40000"/>
                    <a:lumOff val="60000"/>
                  </a:schemeClr>
                </a:solidFill>
              </a:rPr>
              <a:t>with a method </a:t>
            </a:r>
            <a:r>
              <a:rPr lang="en-US" b="1" dirty="0" smtClean="0">
                <a:solidFill>
                  <a:schemeClr val="tx2">
                    <a:lumMod val="75000"/>
                  </a:schemeClr>
                </a:solidFill>
                <a:latin typeface="Consolas" pitchFamily="49" charset="0"/>
                <a:cs typeface="Consolas" pitchFamily="49" charset="0"/>
              </a:rPr>
              <a:t>Paint(surface)</a:t>
            </a:r>
            <a:endParaRPr lang="en-US" b="1" dirty="0">
              <a:solidFill>
                <a:schemeClr val="tx2">
                  <a:lumMod val="75000"/>
                </a:schemeClr>
              </a:solidFill>
              <a:latin typeface="Consolas" pitchFamily="49" charset="0"/>
              <a:cs typeface="Consolas" pitchFamily="49" charset="0"/>
            </a:endParaRPr>
          </a:p>
          <a:p>
            <a:pPr lvl="1">
              <a:lnSpc>
                <a:spcPct val="100000"/>
              </a:lnSpc>
            </a:pPr>
            <a:r>
              <a:rPr lang="en-US" dirty="0"/>
              <a:t>Common </a:t>
            </a:r>
            <a:r>
              <a:rPr lang="en-US" dirty="0" smtClean="0"/>
              <a:t>control properties:</a:t>
            </a:r>
          </a:p>
          <a:p>
            <a:pPr lvl="2">
              <a:lnSpc>
                <a:spcPct val="100000"/>
              </a:lnSpc>
            </a:pPr>
            <a:r>
              <a:rPr lang="en-US" dirty="0" smtClean="0"/>
              <a:t>Location</a:t>
            </a:r>
            <a:r>
              <a:rPr lang="en-US" dirty="0"/>
              <a:t>, size, text, </a:t>
            </a:r>
            <a:r>
              <a:rPr lang="en-US" dirty="0" smtClean="0"/>
              <a:t>face color, font, background color, etc</a:t>
            </a:r>
            <a:r>
              <a:rPr lang="en-US" dirty="0"/>
              <a:t>.</a:t>
            </a:r>
          </a:p>
        </p:txBody>
      </p:sp>
      <p:sp>
        <p:nvSpPr>
          <p:cNvPr id="91138" name="Rectangle 2"/>
          <p:cNvSpPr>
            <a:spLocks noGrp="1" noChangeArrowheads="1"/>
          </p:cNvSpPr>
          <p:nvPr>
            <p:ph type="title"/>
          </p:nvPr>
        </p:nvSpPr>
        <p:spPr/>
        <p:txBody>
          <a:bodyPr>
            <a:normAutofit/>
          </a:bodyPr>
          <a:lstStyle/>
          <a:p>
            <a:r>
              <a:rPr lang="en-US" dirty="0"/>
              <a:t>Real World Example: Calculator (2)</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74</a:t>
            </a:fld>
            <a:endParaRPr lang="en-US" dirty="0"/>
          </a:p>
        </p:txBody>
      </p:sp>
    </p:spTree>
    <p:extLst>
      <p:ext uri="{BB962C8B-B14F-4D97-AF65-F5344CB8AC3E}">
        <p14:creationId xmlns:p14="http://schemas.microsoft.com/office/powerpoint/2010/main" val="5097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idx="1"/>
          </p:nvPr>
        </p:nvSpPr>
        <p:spPr>
          <a:xfrm>
            <a:off x="190413" y="1066800"/>
            <a:ext cx="11804822" cy="5570355"/>
          </a:xfrm>
        </p:spPr>
        <p:txBody>
          <a:bodyPr>
            <a:normAutofit lnSpcReduction="10000"/>
          </a:bodyPr>
          <a:lstStyle/>
          <a:p>
            <a:r>
              <a:rPr lang="en-US" dirty="0"/>
              <a:t>Some controls could contain other </a:t>
            </a:r>
            <a:r>
              <a:rPr lang="en-US" dirty="0" smtClean="0"/>
              <a:t>(nested) controls inside</a:t>
            </a:r>
          </a:p>
          <a:p>
            <a:pPr lvl="1"/>
            <a:r>
              <a:rPr lang="en-US" dirty="0" smtClean="0"/>
              <a:t>E.g</a:t>
            </a:r>
            <a:r>
              <a:rPr lang="en-US" dirty="0"/>
              <a:t>. </a:t>
            </a:r>
            <a:r>
              <a:rPr lang="en-US" dirty="0" smtClean="0"/>
              <a:t>panels and toolbars can hold other controls</a:t>
            </a:r>
            <a:endParaRPr lang="en-US" dirty="0"/>
          </a:p>
          <a:p>
            <a:pPr lvl="1"/>
            <a:r>
              <a:rPr lang="en-US" dirty="0" smtClean="0"/>
              <a:t>Class </a:t>
            </a:r>
            <a:r>
              <a:rPr lang="en-US" b="1" dirty="0">
                <a:solidFill>
                  <a:schemeClr val="tx2">
                    <a:lumMod val="75000"/>
                  </a:schemeClr>
                </a:solidFill>
                <a:latin typeface="Consolas" pitchFamily="49" charset="0"/>
                <a:cs typeface="Consolas" pitchFamily="49" charset="0"/>
              </a:rPr>
              <a:t>Container</a:t>
            </a:r>
            <a:r>
              <a:rPr lang="en-US" dirty="0">
                <a:solidFill>
                  <a:schemeClr val="tx2">
                    <a:lumMod val="75000"/>
                  </a:schemeClr>
                </a:solidFill>
              </a:rPr>
              <a:t> </a:t>
            </a:r>
            <a:r>
              <a:rPr lang="en-US" dirty="0" smtClean="0"/>
              <a:t>– extends </a:t>
            </a:r>
            <a:r>
              <a:rPr lang="en-US" b="1" dirty="0" smtClean="0">
                <a:solidFill>
                  <a:schemeClr val="tx2">
                    <a:lumMod val="75000"/>
                  </a:schemeClr>
                </a:solidFill>
                <a:latin typeface="Consolas" pitchFamily="49" charset="0"/>
                <a:cs typeface="Consolas" pitchFamily="49" charset="0"/>
              </a:rPr>
              <a:t>Control</a:t>
            </a:r>
            <a:r>
              <a:rPr lang="en-US" dirty="0" smtClean="0"/>
              <a:t>, holds a list of child controls</a:t>
            </a:r>
            <a:endParaRPr lang="en-US" dirty="0">
              <a:solidFill>
                <a:schemeClr val="accent5">
                  <a:lumMod val="20000"/>
                  <a:lumOff val="80000"/>
                </a:schemeClr>
              </a:solidFill>
              <a:latin typeface="Consolas" pitchFamily="49" charset="0"/>
              <a:cs typeface="Consolas" pitchFamily="49" charset="0"/>
            </a:endParaRPr>
          </a:p>
          <a:p>
            <a:r>
              <a:rPr lang="en-US" dirty="0"/>
              <a:t>The </a:t>
            </a:r>
            <a:r>
              <a:rPr lang="en-US" b="1" dirty="0">
                <a:solidFill>
                  <a:schemeClr val="tx2">
                    <a:lumMod val="75000"/>
                  </a:schemeClr>
                </a:solidFill>
                <a:latin typeface="Consolas" pitchFamily="49" charset="0"/>
                <a:cs typeface="Consolas" pitchFamily="49" charset="0"/>
              </a:rPr>
              <a:t>Calculator</a:t>
            </a:r>
            <a:r>
              <a:rPr lang="en-US" dirty="0">
                <a:solidFill>
                  <a:schemeClr val="tx2">
                    <a:lumMod val="75000"/>
                  </a:schemeClr>
                </a:solidFill>
              </a:rPr>
              <a:t> </a:t>
            </a:r>
            <a:r>
              <a:rPr lang="en-US" dirty="0"/>
              <a:t>itself is a </a:t>
            </a:r>
            <a:r>
              <a:rPr lang="en-US" b="1" dirty="0">
                <a:solidFill>
                  <a:schemeClr val="tx2">
                    <a:lumMod val="75000"/>
                  </a:schemeClr>
                </a:solidFill>
                <a:latin typeface="Consolas" pitchFamily="49" charset="0"/>
                <a:cs typeface="Consolas" pitchFamily="49" charset="0"/>
              </a:rPr>
              <a:t>Form</a:t>
            </a:r>
          </a:p>
          <a:p>
            <a:pPr lvl="1"/>
            <a:r>
              <a:rPr lang="en-US" b="1" dirty="0">
                <a:solidFill>
                  <a:schemeClr val="tx2">
                    <a:lumMod val="75000"/>
                  </a:schemeClr>
                </a:solidFill>
                <a:latin typeface="Consolas" pitchFamily="49" charset="0"/>
                <a:cs typeface="Consolas" pitchFamily="49" charset="0"/>
              </a:rPr>
              <a:t>Form</a:t>
            </a:r>
            <a:r>
              <a:rPr lang="en-US" dirty="0">
                <a:solidFill>
                  <a:schemeClr val="tx2">
                    <a:lumMod val="75000"/>
                  </a:schemeClr>
                </a:solidFill>
              </a:rPr>
              <a:t> </a:t>
            </a:r>
            <a:r>
              <a:rPr lang="en-US" dirty="0"/>
              <a:t>is a special kind of </a:t>
            </a:r>
            <a:r>
              <a:rPr lang="en-US" b="1" dirty="0">
                <a:solidFill>
                  <a:schemeClr val="tx2">
                    <a:lumMod val="75000"/>
                  </a:schemeClr>
                </a:solidFill>
                <a:latin typeface="Consolas" pitchFamily="49" charset="0"/>
                <a:cs typeface="Consolas" pitchFamily="49" charset="0"/>
              </a:rPr>
              <a:t>Container</a:t>
            </a:r>
          </a:p>
          <a:p>
            <a:pPr lvl="1"/>
            <a:r>
              <a:rPr lang="en-US" dirty="0" smtClean="0"/>
              <a:t>Forms hold also </a:t>
            </a:r>
            <a:r>
              <a:rPr lang="en-US" dirty="0"/>
              <a:t>border, </a:t>
            </a:r>
            <a:r>
              <a:rPr lang="en-US" dirty="0" smtClean="0"/>
              <a:t>title, </a:t>
            </a:r>
            <a:r>
              <a:rPr lang="en-US" dirty="0"/>
              <a:t>icon and system buttons </a:t>
            </a:r>
            <a:endParaRPr lang="en-US" dirty="0" smtClean="0"/>
          </a:p>
          <a:p>
            <a:pPr lvl="1"/>
            <a:r>
              <a:rPr lang="en-US" dirty="0" smtClean="0"/>
              <a:t>The form title is the </a:t>
            </a:r>
            <a:r>
              <a:rPr lang="en-US" b="1" dirty="0" smtClean="0">
                <a:solidFill>
                  <a:schemeClr val="tx2">
                    <a:lumMod val="75000"/>
                  </a:schemeClr>
                </a:solidFill>
                <a:latin typeface="Consolas" pitchFamily="49" charset="0"/>
                <a:cs typeface="Consolas" pitchFamily="49" charset="0"/>
              </a:rPr>
              <a:t>text</a:t>
            </a:r>
            <a:r>
              <a:rPr lang="en-US" dirty="0" smtClean="0">
                <a:solidFill>
                  <a:schemeClr val="tx2">
                    <a:lumMod val="75000"/>
                  </a:schemeClr>
                </a:solidFill>
              </a:rPr>
              <a:t> </a:t>
            </a:r>
            <a:r>
              <a:rPr lang="en-US" dirty="0"/>
              <a:t>derived from </a:t>
            </a:r>
            <a:r>
              <a:rPr lang="en-US" b="1" dirty="0" smtClean="0">
                <a:solidFill>
                  <a:schemeClr val="tx2">
                    <a:lumMod val="75000"/>
                  </a:schemeClr>
                </a:solidFill>
                <a:latin typeface="Consolas" pitchFamily="49" charset="0"/>
                <a:cs typeface="Consolas" pitchFamily="49" charset="0"/>
              </a:rPr>
              <a:t>Control</a:t>
            </a:r>
            <a:endParaRPr lang="en-US" dirty="0"/>
          </a:p>
          <a:p>
            <a:r>
              <a:rPr lang="en-US" dirty="0"/>
              <a:t>How </a:t>
            </a:r>
            <a:r>
              <a:rPr lang="en-US" dirty="0" smtClean="0"/>
              <a:t>does </a:t>
            </a:r>
            <a:r>
              <a:rPr lang="en-US" b="1" dirty="0" smtClean="0">
                <a:solidFill>
                  <a:schemeClr val="tx2">
                    <a:lumMod val="75000"/>
                  </a:schemeClr>
                </a:solidFill>
                <a:latin typeface="Consolas" pitchFamily="49" charset="0"/>
                <a:cs typeface="Consolas" pitchFamily="49" charset="0"/>
              </a:rPr>
              <a:t>Calculator</a:t>
            </a:r>
            <a:r>
              <a:rPr lang="en-US" dirty="0" smtClean="0">
                <a:solidFill>
                  <a:schemeClr val="tx2">
                    <a:lumMod val="75000"/>
                  </a:schemeClr>
                </a:solidFill>
              </a:rPr>
              <a:t> </a:t>
            </a:r>
            <a:r>
              <a:rPr lang="en-US" dirty="0" smtClean="0"/>
              <a:t>paint itself</a:t>
            </a:r>
            <a:r>
              <a:rPr lang="en-US" dirty="0"/>
              <a:t>?</a:t>
            </a:r>
          </a:p>
          <a:p>
            <a:pPr lvl="1"/>
            <a:r>
              <a:rPr lang="en-US" dirty="0"/>
              <a:t>Invokes </a:t>
            </a:r>
            <a:r>
              <a:rPr lang="en-US" b="1" dirty="0" smtClean="0">
                <a:solidFill>
                  <a:schemeClr val="tx2">
                    <a:lumMod val="75000"/>
                  </a:schemeClr>
                </a:solidFill>
                <a:latin typeface="Consolas" pitchFamily="49" charset="0"/>
                <a:cs typeface="Consolas" pitchFamily="49" charset="0"/>
              </a:rPr>
              <a:t>Paint</a:t>
            </a:r>
            <a:r>
              <a:rPr lang="en-US" b="1" dirty="0">
                <a:solidFill>
                  <a:schemeClr val="tx2">
                    <a:lumMod val="75000"/>
                  </a:schemeClr>
                </a:solidFill>
                <a:latin typeface="Consolas" pitchFamily="49" charset="0"/>
                <a:cs typeface="Consolas" pitchFamily="49" charset="0"/>
              </a:rPr>
              <a:t>()</a:t>
            </a:r>
            <a:r>
              <a:rPr lang="en-US" dirty="0">
                <a:solidFill>
                  <a:schemeClr val="accent5">
                    <a:lumMod val="20000"/>
                    <a:lumOff val="80000"/>
                  </a:schemeClr>
                </a:solidFill>
              </a:rPr>
              <a:t> </a:t>
            </a:r>
            <a:r>
              <a:rPr lang="en-US" dirty="0"/>
              <a:t>for all </a:t>
            </a:r>
            <a:r>
              <a:rPr lang="en-US" dirty="0" smtClean="0"/>
              <a:t>child controls </a:t>
            </a:r>
            <a:r>
              <a:rPr lang="en-US" dirty="0"/>
              <a:t>inside it</a:t>
            </a:r>
            <a:endParaRPr lang="bg-BG" dirty="0"/>
          </a:p>
        </p:txBody>
      </p:sp>
      <p:sp>
        <p:nvSpPr>
          <p:cNvPr id="92162" name="Rectangle 2"/>
          <p:cNvSpPr>
            <a:spLocks noGrp="1" noChangeArrowheads="1"/>
          </p:cNvSpPr>
          <p:nvPr>
            <p:ph type="title"/>
          </p:nvPr>
        </p:nvSpPr>
        <p:spPr/>
        <p:txBody>
          <a:bodyPr anchor="ctr" anchorCtr="0">
            <a:normAutofit/>
          </a:bodyPr>
          <a:lstStyle/>
          <a:p>
            <a:pPr>
              <a:defRPr/>
            </a:pPr>
            <a:r>
              <a:rPr lang="en-US" dirty="0"/>
              <a:t>Real World Example: Calculator (3)</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75</a:t>
            </a:fld>
            <a:endParaRPr lang="en-US" dirty="0"/>
          </a:p>
        </p:txBody>
      </p:sp>
    </p:spTree>
    <p:extLst>
      <p:ext uri="{BB962C8B-B14F-4D97-AF65-F5344CB8AC3E}">
        <p14:creationId xmlns:p14="http://schemas.microsoft.com/office/powerpoint/2010/main" val="4706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idx="1"/>
          </p:nvPr>
        </p:nvSpPr>
        <p:spPr/>
        <p:txBody>
          <a:bodyPr/>
          <a:lstStyle/>
          <a:p>
            <a:pPr>
              <a:lnSpc>
                <a:spcPct val="100000"/>
              </a:lnSpc>
            </a:pPr>
            <a:r>
              <a:rPr lang="en-US" dirty="0"/>
              <a:t>How </a:t>
            </a:r>
            <a:r>
              <a:rPr lang="en-US" dirty="0" smtClean="0"/>
              <a:t>does a </a:t>
            </a:r>
            <a:r>
              <a:rPr lang="en-US" b="1" noProof="1" smtClean="0">
                <a:solidFill>
                  <a:schemeClr val="tx2">
                    <a:lumMod val="75000"/>
                  </a:schemeClr>
                </a:solidFill>
                <a:latin typeface="Consolas" pitchFamily="49" charset="0"/>
                <a:cs typeface="Consolas" pitchFamily="49" charset="0"/>
              </a:rPr>
              <a:t>Container</a:t>
            </a:r>
            <a:r>
              <a:rPr lang="en-US" dirty="0" smtClean="0">
                <a:solidFill>
                  <a:schemeClr val="tx2">
                    <a:lumMod val="75000"/>
                  </a:schemeClr>
                </a:solidFill>
              </a:rPr>
              <a:t> </a:t>
            </a:r>
            <a:r>
              <a:rPr lang="en-US" dirty="0" smtClean="0"/>
              <a:t>paint </a:t>
            </a:r>
            <a:r>
              <a:rPr lang="en-US" dirty="0"/>
              <a:t>itself?</a:t>
            </a:r>
          </a:p>
          <a:p>
            <a:pPr lvl="1">
              <a:lnSpc>
                <a:spcPct val="100000"/>
              </a:lnSpc>
            </a:pPr>
            <a:r>
              <a:rPr lang="en-US" dirty="0"/>
              <a:t>Invokes </a:t>
            </a:r>
            <a:r>
              <a:rPr lang="en-US" b="1" noProof="1" smtClean="0">
                <a:solidFill>
                  <a:schemeClr val="tx2">
                    <a:lumMod val="75000"/>
                  </a:schemeClr>
                </a:solidFill>
                <a:latin typeface="Consolas" pitchFamily="49" charset="0"/>
                <a:cs typeface="Consolas" pitchFamily="49" charset="0"/>
              </a:rPr>
              <a:t>Paint()</a:t>
            </a:r>
            <a:r>
              <a:rPr lang="en-US" b="1" dirty="0" smtClean="0">
                <a:solidFill>
                  <a:schemeClr val="accent5">
                    <a:lumMod val="20000"/>
                    <a:lumOff val="80000"/>
                  </a:schemeClr>
                </a:solidFill>
              </a:rPr>
              <a:t> </a:t>
            </a:r>
            <a:r>
              <a:rPr lang="en-US" dirty="0"/>
              <a:t>for all controls inside </a:t>
            </a:r>
            <a:r>
              <a:rPr lang="en-US" dirty="0" smtClean="0"/>
              <a:t>it (chain of responsibility)</a:t>
            </a:r>
            <a:endParaRPr lang="en-US" dirty="0"/>
          </a:p>
          <a:p>
            <a:pPr lvl="1">
              <a:lnSpc>
                <a:spcPct val="100000"/>
              </a:lnSpc>
            </a:pPr>
            <a:r>
              <a:rPr lang="en-US" dirty="0"/>
              <a:t>Each control knows how to </a:t>
            </a:r>
            <a:r>
              <a:rPr lang="en-US" dirty="0" smtClean="0"/>
              <a:t>visualize (paint) </a:t>
            </a:r>
            <a:r>
              <a:rPr lang="en-US" dirty="0"/>
              <a:t>itself</a:t>
            </a:r>
            <a:endParaRPr lang="bg-BG" dirty="0"/>
          </a:p>
          <a:p>
            <a:pPr>
              <a:lnSpc>
                <a:spcPct val="100000"/>
              </a:lnSpc>
            </a:pPr>
            <a:r>
              <a:rPr lang="en-US" dirty="0" smtClean="0"/>
              <a:t>Buttons</a:t>
            </a:r>
            <a:r>
              <a:rPr lang="en-US" dirty="0"/>
              <a:t>, check boxes and radio </a:t>
            </a:r>
            <a:r>
              <a:rPr lang="en-US" dirty="0" smtClean="0"/>
              <a:t>buttons are similar</a:t>
            </a:r>
            <a:endParaRPr lang="en-US" dirty="0"/>
          </a:p>
          <a:p>
            <a:pPr lvl="1">
              <a:lnSpc>
                <a:spcPct val="100000"/>
              </a:lnSpc>
            </a:pPr>
            <a:r>
              <a:rPr lang="en-US" dirty="0"/>
              <a:t>Can be pressed</a:t>
            </a:r>
          </a:p>
          <a:p>
            <a:pPr lvl="1">
              <a:lnSpc>
                <a:spcPct val="100000"/>
              </a:lnSpc>
            </a:pPr>
            <a:r>
              <a:rPr lang="en-US" dirty="0"/>
              <a:t>Can be </a:t>
            </a:r>
            <a:r>
              <a:rPr lang="en-US" dirty="0" smtClean="0"/>
              <a:t>focused</a:t>
            </a:r>
            <a:endParaRPr lang="en-US" dirty="0"/>
          </a:p>
          <a:p>
            <a:pPr>
              <a:lnSpc>
                <a:spcPct val="100000"/>
              </a:lnSpc>
            </a:pPr>
            <a:r>
              <a:rPr lang="en-US" dirty="0" smtClean="0"/>
              <a:t>All buttons could derive from a common parent class </a:t>
            </a:r>
            <a:r>
              <a:rPr lang="en-US" b="1" noProof="1" smtClean="0">
                <a:solidFill>
                  <a:schemeClr val="tx2">
                    <a:lumMod val="75000"/>
                  </a:schemeClr>
                </a:solidFill>
                <a:latin typeface="Consolas" pitchFamily="49" charset="0"/>
                <a:cs typeface="Consolas" pitchFamily="49" charset="0"/>
              </a:rPr>
              <a:t>AbstractButton</a:t>
            </a:r>
            <a:endParaRPr lang="bg-BG" dirty="0"/>
          </a:p>
        </p:txBody>
      </p:sp>
      <p:sp>
        <p:nvSpPr>
          <p:cNvPr id="93186" name="Rectangle 2"/>
          <p:cNvSpPr>
            <a:spLocks noGrp="1" noChangeArrowheads="1"/>
          </p:cNvSpPr>
          <p:nvPr>
            <p:ph type="title"/>
          </p:nvPr>
        </p:nvSpPr>
        <p:spPr/>
        <p:txBody>
          <a:bodyPr anchor="ctr" anchorCtr="0">
            <a:normAutofit/>
          </a:bodyPr>
          <a:lstStyle/>
          <a:p>
            <a:pPr>
              <a:defRPr/>
            </a:pPr>
            <a:r>
              <a:rPr lang="en-US" dirty="0"/>
              <a:t>Real World Example: Calculator (4)</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76</a:t>
            </a:fld>
            <a:endParaRPr lang="en-US" dirty="0"/>
          </a:p>
        </p:txBody>
      </p:sp>
    </p:spTree>
    <p:extLst>
      <p:ext uri="{BB962C8B-B14F-4D97-AF65-F5344CB8AC3E}">
        <p14:creationId xmlns:p14="http://schemas.microsoft.com/office/powerpoint/2010/main" val="371604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chor="ctr" anchorCtr="0"/>
          <a:lstStyle/>
          <a:p>
            <a:pPr>
              <a:defRPr/>
            </a:pPr>
            <a:r>
              <a:rPr lang="en-US" dirty="0"/>
              <a:t>Calculator Classes </a:t>
            </a:r>
            <a:endParaRPr lang="bg-BG" dirty="0"/>
          </a:p>
        </p:txBody>
      </p:sp>
      <p:grpSp>
        <p:nvGrpSpPr>
          <p:cNvPr id="2" name="Group 73"/>
          <p:cNvGrpSpPr/>
          <p:nvPr/>
        </p:nvGrpSpPr>
        <p:grpSpPr>
          <a:xfrm>
            <a:off x="769460" y="533400"/>
            <a:ext cx="10582752" cy="5943600"/>
            <a:chOff x="483023" y="865760"/>
            <a:chExt cx="8003752" cy="4620640"/>
          </a:xfrm>
        </p:grpSpPr>
        <p:sp>
          <p:nvSpPr>
            <p:cNvPr id="3185" name="Rectangle 113"/>
            <p:cNvSpPr>
              <a:spLocks noChangeArrowheads="1"/>
            </p:cNvSpPr>
            <p:nvPr/>
          </p:nvSpPr>
          <p:spPr bwMode="auto">
            <a:xfrm>
              <a:off x="5421089" y="3888276"/>
              <a:ext cx="882177"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TextBox</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082" name="Rectangle 10"/>
            <p:cNvSpPr>
              <a:spLocks noChangeArrowheads="1"/>
            </p:cNvSpPr>
            <p:nvPr/>
          </p:nvSpPr>
          <p:spPr bwMode="auto">
            <a:xfrm>
              <a:off x="4113976" y="1272640"/>
              <a:ext cx="1448685" cy="25741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Paint()</a:t>
              </a:r>
            </a:p>
          </p:txBody>
        </p:sp>
        <p:sp>
          <p:nvSpPr>
            <p:cNvPr id="3086" name="Rectangle 14"/>
            <p:cNvSpPr>
              <a:spLocks noChangeArrowheads="1"/>
            </p:cNvSpPr>
            <p:nvPr/>
          </p:nvSpPr>
          <p:spPr bwMode="auto">
            <a:xfrm>
              <a:off x="4113975" y="865760"/>
              <a:ext cx="1448626" cy="40895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«interface»</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 IPaintable</a:t>
              </a:r>
            </a:p>
          </p:txBody>
        </p:sp>
        <p:sp>
          <p:nvSpPr>
            <p:cNvPr id="3093" name="Rectangle 21"/>
            <p:cNvSpPr>
              <a:spLocks noChangeArrowheads="1"/>
            </p:cNvSpPr>
            <p:nvPr/>
          </p:nvSpPr>
          <p:spPr bwMode="auto">
            <a:xfrm>
              <a:off x="4126161" y="2076792"/>
              <a:ext cx="1436440" cy="130575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0"/>
            <a:lstStyle/>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-location</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-size</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-text</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-bgColor</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-faceColor</a:t>
              </a:r>
            </a:p>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-font</a:t>
              </a:r>
            </a:p>
          </p:txBody>
        </p:sp>
        <p:sp>
          <p:nvSpPr>
            <p:cNvPr id="3106" name="Rectangle 34"/>
            <p:cNvSpPr>
              <a:spLocks noChangeArrowheads="1"/>
            </p:cNvSpPr>
            <p:nvPr/>
          </p:nvSpPr>
          <p:spPr bwMode="auto">
            <a:xfrm>
              <a:off x="4126161" y="1896188"/>
              <a:ext cx="1436440" cy="18060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Control</a:t>
              </a:r>
            </a:p>
          </p:txBody>
        </p:sp>
        <p:sp>
          <p:nvSpPr>
            <p:cNvPr id="3107" name="Line 35"/>
            <p:cNvSpPr>
              <a:spLocks noChangeShapeType="1"/>
            </p:cNvSpPr>
            <p:nvPr/>
          </p:nvSpPr>
          <p:spPr bwMode="auto">
            <a:xfrm>
              <a:off x="4829759" y="1705203"/>
              <a:ext cx="2437" cy="19306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09" name="Freeform 37"/>
            <p:cNvSpPr>
              <a:spLocks/>
            </p:cNvSpPr>
            <p:nvPr/>
          </p:nvSpPr>
          <p:spPr bwMode="auto">
            <a:xfrm>
              <a:off x="4720096" y="1555737"/>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15" name="Rectangle 43"/>
            <p:cNvSpPr>
              <a:spLocks noChangeArrowheads="1"/>
            </p:cNvSpPr>
            <p:nvPr/>
          </p:nvSpPr>
          <p:spPr bwMode="auto">
            <a:xfrm>
              <a:off x="809009" y="3886200"/>
              <a:ext cx="1505566"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Container</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17" name="Freeform 45"/>
            <p:cNvSpPr>
              <a:spLocks/>
            </p:cNvSpPr>
            <p:nvPr/>
          </p:nvSpPr>
          <p:spPr bwMode="auto">
            <a:xfrm>
              <a:off x="1552574" y="3563270"/>
              <a:ext cx="2971801" cy="322930"/>
            </a:xfrm>
            <a:custGeom>
              <a:avLst/>
              <a:gdLst/>
              <a:ahLst/>
              <a:cxnLst>
                <a:cxn ang="0">
                  <a:pos x="1021" y="0"/>
                </a:cxn>
                <a:cxn ang="0">
                  <a:pos x="1021" y="74"/>
                </a:cxn>
                <a:cxn ang="0">
                  <a:pos x="0" y="74"/>
                </a:cxn>
                <a:cxn ang="0">
                  <a:pos x="0" y="130"/>
                </a:cxn>
              </a:cxnLst>
              <a:rect l="0" t="0" r="r" b="b"/>
              <a:pathLst>
                <a:path w="1021" h="130">
                  <a:moveTo>
                    <a:pt x="1021" y="0"/>
                  </a:moveTo>
                  <a:lnTo>
                    <a:pt x="1021" y="74"/>
                  </a:lnTo>
                  <a:lnTo>
                    <a:pt x="0" y="74"/>
                  </a:lnTo>
                  <a:lnTo>
                    <a:pt x="0" y="130"/>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19" name="Freeform 47"/>
            <p:cNvSpPr>
              <a:spLocks/>
            </p:cNvSpPr>
            <p:nvPr/>
          </p:nvSpPr>
          <p:spPr bwMode="auto">
            <a:xfrm>
              <a:off x="4414833" y="341380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24" name="Rectangle 52"/>
            <p:cNvSpPr>
              <a:spLocks noChangeArrowheads="1"/>
            </p:cNvSpPr>
            <p:nvPr/>
          </p:nvSpPr>
          <p:spPr bwMode="auto">
            <a:xfrm>
              <a:off x="1630026" y="4607540"/>
              <a:ext cx="1106376"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Form</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27" name="Freeform 55"/>
            <p:cNvSpPr>
              <a:spLocks/>
            </p:cNvSpPr>
            <p:nvPr/>
          </p:nvSpPr>
          <p:spPr bwMode="auto">
            <a:xfrm>
              <a:off x="1976073" y="4311651"/>
              <a:ext cx="207141" cy="295890"/>
            </a:xfrm>
            <a:custGeom>
              <a:avLst/>
              <a:gdLst/>
              <a:ahLst/>
              <a:cxnLst>
                <a:cxn ang="0">
                  <a:pos x="0" y="0"/>
                </a:cxn>
                <a:cxn ang="0">
                  <a:pos x="0" y="64"/>
                </a:cxn>
                <a:cxn ang="0">
                  <a:pos x="85" y="64"/>
                </a:cxn>
                <a:cxn ang="0">
                  <a:pos x="85" y="132"/>
                </a:cxn>
              </a:cxnLst>
              <a:rect l="0" t="0" r="r" b="b"/>
              <a:pathLst>
                <a:path w="85" h="132">
                  <a:moveTo>
                    <a:pt x="0" y="0"/>
                  </a:moveTo>
                  <a:lnTo>
                    <a:pt x="0" y="64"/>
                  </a:lnTo>
                  <a:lnTo>
                    <a:pt x="85" y="64"/>
                  </a:lnTo>
                  <a:lnTo>
                    <a:pt x="85" y="132"/>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28" name="Freeform 56"/>
            <p:cNvSpPr>
              <a:spLocks/>
            </p:cNvSpPr>
            <p:nvPr/>
          </p:nvSpPr>
          <p:spPr bwMode="auto">
            <a:xfrm>
              <a:off x="1866410" y="4165003"/>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34" name="Rectangle 62"/>
            <p:cNvSpPr>
              <a:spLocks noChangeArrowheads="1"/>
            </p:cNvSpPr>
            <p:nvPr/>
          </p:nvSpPr>
          <p:spPr bwMode="auto">
            <a:xfrm>
              <a:off x="1627589" y="5247670"/>
              <a:ext cx="1106376" cy="23873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Calculator</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37" name="Line 65"/>
            <p:cNvSpPr>
              <a:spLocks noChangeShapeType="1"/>
            </p:cNvSpPr>
            <p:nvPr/>
          </p:nvSpPr>
          <p:spPr bwMode="auto">
            <a:xfrm>
              <a:off x="2180777" y="5019319"/>
              <a:ext cx="2437" cy="22835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38" name="Freeform 66"/>
            <p:cNvSpPr>
              <a:spLocks/>
            </p:cNvSpPr>
            <p:nvPr/>
          </p:nvSpPr>
          <p:spPr bwMode="auto">
            <a:xfrm>
              <a:off x="2071115" y="4869853"/>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45" name="Rectangle 73"/>
            <p:cNvSpPr>
              <a:spLocks noChangeArrowheads="1"/>
            </p:cNvSpPr>
            <p:nvPr/>
          </p:nvSpPr>
          <p:spPr bwMode="auto">
            <a:xfrm>
              <a:off x="3245991" y="3886200"/>
              <a:ext cx="1964184"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AbstractButton</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47" name="Line 75"/>
            <p:cNvSpPr>
              <a:spLocks noChangeShapeType="1"/>
            </p:cNvSpPr>
            <p:nvPr/>
          </p:nvSpPr>
          <p:spPr bwMode="auto">
            <a:xfrm>
              <a:off x="4861425" y="3563270"/>
              <a:ext cx="2437" cy="317615"/>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49" name="Freeform 77"/>
            <p:cNvSpPr>
              <a:spLocks/>
            </p:cNvSpPr>
            <p:nvPr/>
          </p:nvSpPr>
          <p:spPr bwMode="auto">
            <a:xfrm>
              <a:off x="4751762" y="341380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54" name="Rectangle 82"/>
            <p:cNvSpPr>
              <a:spLocks noChangeArrowheads="1"/>
            </p:cNvSpPr>
            <p:nvPr/>
          </p:nvSpPr>
          <p:spPr bwMode="auto">
            <a:xfrm>
              <a:off x="2941107" y="4602941"/>
              <a:ext cx="801757"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Button</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61" name="Rectangle 89"/>
            <p:cNvSpPr>
              <a:spLocks noChangeArrowheads="1"/>
            </p:cNvSpPr>
            <p:nvPr/>
          </p:nvSpPr>
          <p:spPr bwMode="auto">
            <a:xfrm>
              <a:off x="3935383" y="4602941"/>
              <a:ext cx="911420"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CheckBox</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68" name="Rectangle 96"/>
            <p:cNvSpPr>
              <a:spLocks noChangeArrowheads="1"/>
            </p:cNvSpPr>
            <p:nvPr/>
          </p:nvSpPr>
          <p:spPr bwMode="auto">
            <a:xfrm>
              <a:off x="5058818" y="4602941"/>
              <a:ext cx="1203855"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RadioButton</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1" name="Freeform 99"/>
            <p:cNvSpPr>
              <a:spLocks/>
            </p:cNvSpPr>
            <p:nvPr/>
          </p:nvSpPr>
          <p:spPr bwMode="auto">
            <a:xfrm>
              <a:off x="3340767" y="4298950"/>
              <a:ext cx="704279" cy="303991"/>
            </a:xfrm>
            <a:custGeom>
              <a:avLst/>
              <a:gdLst/>
              <a:ahLst/>
              <a:cxnLst>
                <a:cxn ang="0">
                  <a:pos x="289" y="0"/>
                </a:cxn>
                <a:cxn ang="0">
                  <a:pos x="289" y="53"/>
                </a:cxn>
                <a:cxn ang="0">
                  <a:pos x="0" y="53"/>
                </a:cxn>
                <a:cxn ang="0">
                  <a:pos x="0" y="110"/>
                </a:cxn>
              </a:cxnLst>
              <a:rect l="0" t="0" r="r" b="b"/>
              <a:pathLst>
                <a:path w="289" h="110">
                  <a:moveTo>
                    <a:pt x="289" y="0"/>
                  </a:moveTo>
                  <a:lnTo>
                    <a:pt x="289" y="53"/>
                  </a:lnTo>
                  <a:lnTo>
                    <a:pt x="0" y="53"/>
                  </a:lnTo>
                  <a:lnTo>
                    <a:pt x="0" y="110"/>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2" name="Freeform 100"/>
            <p:cNvSpPr>
              <a:spLocks/>
            </p:cNvSpPr>
            <p:nvPr/>
          </p:nvSpPr>
          <p:spPr bwMode="auto">
            <a:xfrm>
              <a:off x="3935383" y="415925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4" name="Line 102"/>
            <p:cNvSpPr>
              <a:spLocks noChangeShapeType="1"/>
            </p:cNvSpPr>
            <p:nvPr/>
          </p:nvSpPr>
          <p:spPr bwMode="auto">
            <a:xfrm>
              <a:off x="4391025" y="4318000"/>
              <a:ext cx="2505" cy="28494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5" name="Freeform 103"/>
            <p:cNvSpPr>
              <a:spLocks/>
            </p:cNvSpPr>
            <p:nvPr/>
          </p:nvSpPr>
          <p:spPr bwMode="auto">
            <a:xfrm>
              <a:off x="4281430" y="415925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7" name="Freeform 105"/>
            <p:cNvSpPr>
              <a:spLocks/>
            </p:cNvSpPr>
            <p:nvPr/>
          </p:nvSpPr>
          <p:spPr bwMode="auto">
            <a:xfrm>
              <a:off x="4737141" y="4305300"/>
              <a:ext cx="916294" cy="297641"/>
            </a:xfrm>
            <a:custGeom>
              <a:avLst/>
              <a:gdLst/>
              <a:ahLst/>
              <a:cxnLst>
                <a:cxn ang="0">
                  <a:pos x="0" y="0"/>
                </a:cxn>
                <a:cxn ang="0">
                  <a:pos x="0" y="53"/>
                </a:cxn>
                <a:cxn ang="0">
                  <a:pos x="317" y="53"/>
                </a:cxn>
                <a:cxn ang="0">
                  <a:pos x="317" y="110"/>
                </a:cxn>
              </a:cxnLst>
              <a:rect l="0" t="0" r="r" b="b"/>
              <a:pathLst>
                <a:path w="317" h="110">
                  <a:moveTo>
                    <a:pt x="0" y="0"/>
                  </a:moveTo>
                  <a:lnTo>
                    <a:pt x="0" y="53"/>
                  </a:lnTo>
                  <a:lnTo>
                    <a:pt x="317" y="53"/>
                  </a:lnTo>
                  <a:lnTo>
                    <a:pt x="317" y="110"/>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78" name="Freeform 106"/>
            <p:cNvSpPr>
              <a:spLocks/>
            </p:cNvSpPr>
            <p:nvPr/>
          </p:nvSpPr>
          <p:spPr bwMode="auto">
            <a:xfrm>
              <a:off x="4627478" y="415925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194" name="Rectangle 122"/>
            <p:cNvSpPr>
              <a:spLocks noChangeArrowheads="1"/>
            </p:cNvSpPr>
            <p:nvPr/>
          </p:nvSpPr>
          <p:spPr bwMode="auto">
            <a:xfrm>
              <a:off x="6429987" y="3888276"/>
              <a:ext cx="1074696"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MainMenu</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01" name="Rectangle 129"/>
            <p:cNvSpPr>
              <a:spLocks noChangeArrowheads="1"/>
            </p:cNvSpPr>
            <p:nvPr/>
          </p:nvSpPr>
          <p:spPr bwMode="auto">
            <a:xfrm>
              <a:off x="7658211" y="3888276"/>
              <a:ext cx="828564"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MenuItem</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07" name="Freeform 135"/>
            <p:cNvSpPr>
              <a:spLocks/>
            </p:cNvSpPr>
            <p:nvPr/>
          </p:nvSpPr>
          <p:spPr bwMode="auto">
            <a:xfrm>
              <a:off x="5210175" y="3565346"/>
              <a:ext cx="2895600" cy="317615"/>
            </a:xfrm>
            <a:custGeom>
              <a:avLst/>
              <a:gdLst/>
              <a:ahLst/>
              <a:cxnLst>
                <a:cxn ang="0">
                  <a:pos x="0" y="0"/>
                </a:cxn>
                <a:cxn ang="0">
                  <a:pos x="0" y="74"/>
                </a:cxn>
                <a:cxn ang="0">
                  <a:pos x="1360" y="74"/>
                </a:cxn>
                <a:cxn ang="0">
                  <a:pos x="1360" y="153"/>
                </a:cxn>
              </a:cxnLst>
              <a:rect l="0" t="0" r="r" b="b"/>
              <a:pathLst>
                <a:path w="1360" h="153">
                  <a:moveTo>
                    <a:pt x="0" y="0"/>
                  </a:moveTo>
                  <a:lnTo>
                    <a:pt x="0" y="74"/>
                  </a:lnTo>
                  <a:lnTo>
                    <a:pt x="1360" y="74"/>
                  </a:lnTo>
                  <a:lnTo>
                    <a:pt x="1360" y="153"/>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08" name="Freeform 136"/>
            <p:cNvSpPr>
              <a:spLocks/>
            </p:cNvSpPr>
            <p:nvPr/>
          </p:nvSpPr>
          <p:spPr bwMode="auto">
            <a:xfrm>
              <a:off x="5100383" y="341288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14" name="Rectangle 142"/>
            <p:cNvSpPr>
              <a:spLocks noChangeArrowheads="1"/>
            </p:cNvSpPr>
            <p:nvPr/>
          </p:nvSpPr>
          <p:spPr bwMode="auto">
            <a:xfrm>
              <a:off x="483023" y="4607540"/>
              <a:ext cx="993352" cy="240806"/>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1400" b="1" noProof="1" smtClean="0">
                  <a:solidFill>
                    <a:schemeClr val="tx2"/>
                  </a:solidFill>
                  <a:effectLst>
                    <a:outerShdw blurRad="38100" dist="38100" dir="2700000" algn="tl">
                      <a:srgbClr val="000000">
                        <a:alpha val="43137"/>
                      </a:srgbClr>
                    </a:outerShdw>
                  </a:effectLst>
                  <a:latin typeface="Consolas" pitchFamily="49" charset="0"/>
                </a:rPr>
                <a:t>Panel</a:t>
              </a:r>
              <a:endParaRPr lang="en-US" sz="14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17" name="Freeform 145"/>
            <p:cNvSpPr>
              <a:spLocks/>
            </p:cNvSpPr>
            <p:nvPr/>
          </p:nvSpPr>
          <p:spPr bwMode="auto">
            <a:xfrm>
              <a:off x="906251" y="4318001"/>
              <a:ext cx="248569" cy="289540"/>
            </a:xfrm>
            <a:custGeom>
              <a:avLst/>
              <a:gdLst/>
              <a:ahLst/>
              <a:cxnLst>
                <a:cxn ang="0">
                  <a:pos x="102" y="0"/>
                </a:cxn>
                <a:cxn ang="0">
                  <a:pos x="102" y="64"/>
                </a:cxn>
                <a:cxn ang="0">
                  <a:pos x="0" y="64"/>
                </a:cxn>
                <a:cxn ang="0">
                  <a:pos x="0" y="132"/>
                </a:cxn>
              </a:cxnLst>
              <a:rect l="0" t="0" r="r" b="b"/>
              <a:pathLst>
                <a:path w="102" h="132">
                  <a:moveTo>
                    <a:pt x="102" y="0"/>
                  </a:moveTo>
                  <a:lnTo>
                    <a:pt x="102" y="64"/>
                  </a:lnTo>
                  <a:lnTo>
                    <a:pt x="0" y="64"/>
                  </a:lnTo>
                  <a:lnTo>
                    <a:pt x="0" y="132"/>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219" name="Freeform 147"/>
            <p:cNvSpPr>
              <a:spLocks/>
            </p:cNvSpPr>
            <p:nvPr/>
          </p:nvSpPr>
          <p:spPr bwMode="auto">
            <a:xfrm>
              <a:off x="1045158" y="4165003"/>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cxnSp>
          <p:nvCxnSpPr>
            <p:cNvPr id="65" name="Straight Connector 64"/>
            <p:cNvCxnSpPr>
              <a:stCxn id="3185" idx="0"/>
              <a:endCxn id="3185" idx="0"/>
            </p:cNvCxnSpPr>
            <p:nvPr/>
          </p:nvCxnSpPr>
          <p:spPr>
            <a:xfrm rot="5400000" flipH="1" flipV="1">
              <a:off x="5862178" y="38882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5780087" y="3802062"/>
              <a:ext cx="168274" cy="2"/>
            </a:xfrm>
            <a:prstGeom prst="line">
              <a:avLst/>
            </a:prstGeom>
            <a:solidFill>
              <a:srgbClr val="B5DBE5">
                <a:alpha val="0"/>
              </a:srgbClr>
            </a:solidFill>
            <a:ln w="25400" algn="ctr">
              <a:solidFill>
                <a:schemeClr val="accent5">
                  <a:lumMod val="60000"/>
                  <a:lumOff val="40000"/>
                </a:schemeClr>
              </a:solidFill>
              <a:miter lim="800000"/>
              <a:headEnd/>
              <a:tailEnd/>
            </a:ln>
            <a:effectLst/>
          </p:spPr>
        </p:cxnSp>
        <p:cxnSp>
          <p:nvCxnSpPr>
            <p:cNvPr id="73" name="Straight Connector 72"/>
            <p:cNvCxnSpPr/>
            <p:nvPr/>
          </p:nvCxnSpPr>
          <p:spPr>
            <a:xfrm rot="16200000" flipV="1">
              <a:off x="6865939" y="3792536"/>
              <a:ext cx="168274" cy="2"/>
            </a:xfrm>
            <a:prstGeom prst="line">
              <a:avLst/>
            </a:prstGeom>
            <a:solidFill>
              <a:srgbClr val="B5DBE5">
                <a:alpha val="0"/>
              </a:srgbClr>
            </a:solidFill>
            <a:ln w="25400" algn="ctr">
              <a:solidFill>
                <a:schemeClr val="accent5">
                  <a:lumMod val="60000"/>
                  <a:lumOff val="40000"/>
                </a:schemeClr>
              </a:solidFill>
              <a:miter lim="800000"/>
              <a:headEnd/>
              <a:tailEnd/>
            </a:ln>
            <a:effectLst/>
          </p:spPr>
        </p:cxnSp>
      </p:grpSp>
      <p:sp>
        <p:nvSpPr>
          <p:cNvPr id="3" name="Slide Number Placeholder 2"/>
          <p:cNvSpPr>
            <a:spLocks noGrp="1"/>
          </p:cNvSpPr>
          <p:nvPr>
            <p:ph type="sldNum" sz="quarter" idx="4"/>
          </p:nvPr>
        </p:nvSpPr>
        <p:spPr/>
        <p:txBody>
          <a:bodyPr/>
          <a:lstStyle/>
          <a:p>
            <a:fld id="{C014DD1E-5D91-48A3-AD6D-45FBA980D106}" type="slidenum">
              <a:rPr lang="en-US" smtClean="0"/>
              <a:pPr/>
              <a:t>77</a:t>
            </a:fld>
            <a:endParaRPr lang="en-US" dirty="0"/>
          </a:p>
        </p:txBody>
      </p:sp>
    </p:spTree>
    <p:extLst>
      <p:ext uri="{BB962C8B-B14F-4D97-AF65-F5344CB8AC3E}">
        <p14:creationId xmlns:p14="http://schemas.microsoft.com/office/powerpoint/2010/main" val="178412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340" y="5351600"/>
            <a:ext cx="8938472" cy="820600"/>
          </a:xfrm>
        </p:spPr>
        <p:txBody>
          <a:bodyPr>
            <a:noAutofit/>
          </a:bodyPr>
          <a:lstStyle/>
          <a:p>
            <a:pPr algn="ctr"/>
            <a:r>
              <a:rPr lang="en-US" sz="5000" dirty="0" smtClean="0"/>
              <a:t>Cohesion and Coupling</a:t>
            </a:r>
            <a:endParaRPr lang="en-US" sz="5000" dirty="0"/>
          </a:p>
        </p:txBody>
      </p:sp>
      <p:pic>
        <p:nvPicPr>
          <p:cNvPr id="4098" name="Picture 2" descr="http://scientopia.org/img-archive/goodmath/img_28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339" y="1371600"/>
            <a:ext cx="7414474" cy="3645084"/>
          </a:xfrm>
          <a:prstGeom prst="roundRect">
            <a:avLst>
              <a:gd name="adj" fmla="val 241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620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79</a:t>
            </a:fld>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tx2">
                    <a:lumMod val="75000"/>
                  </a:schemeClr>
                </a:solidFill>
              </a:rPr>
              <a:t>Cohesion </a:t>
            </a:r>
            <a:r>
              <a:rPr lang="en-US" dirty="0" smtClean="0"/>
              <a:t>describes</a:t>
            </a:r>
          </a:p>
          <a:p>
            <a:pPr lvl="1">
              <a:lnSpc>
                <a:spcPct val="100000"/>
              </a:lnSpc>
            </a:pPr>
            <a:r>
              <a:rPr lang="en-US" dirty="0" smtClean="0"/>
              <a:t>How closely the routines in a class or the code in a routine support a </a:t>
            </a:r>
            <a:r>
              <a:rPr lang="en-US" dirty="0" smtClean="0">
                <a:solidFill>
                  <a:schemeClr val="tx2">
                    <a:lumMod val="75000"/>
                  </a:schemeClr>
                </a:solidFill>
              </a:rPr>
              <a:t>central purpose</a:t>
            </a:r>
          </a:p>
          <a:p>
            <a:pPr>
              <a:lnSpc>
                <a:spcPct val="100000"/>
              </a:lnSpc>
            </a:pPr>
            <a:r>
              <a:rPr lang="en-US" dirty="0" smtClean="0"/>
              <a:t>Cohesion must be </a:t>
            </a:r>
            <a:r>
              <a:rPr lang="en-US" dirty="0" smtClean="0">
                <a:solidFill>
                  <a:schemeClr val="tx2">
                    <a:lumMod val="75000"/>
                  </a:schemeClr>
                </a:solidFill>
              </a:rPr>
              <a:t>strong</a:t>
            </a:r>
          </a:p>
          <a:p>
            <a:pPr lvl="1">
              <a:lnSpc>
                <a:spcPct val="100000"/>
              </a:lnSpc>
            </a:pPr>
            <a:r>
              <a:rPr lang="en-US" dirty="0" smtClean="0"/>
              <a:t>Well-defined abstractions keep cohesion strong</a:t>
            </a:r>
          </a:p>
          <a:p>
            <a:pPr>
              <a:lnSpc>
                <a:spcPct val="100000"/>
              </a:lnSpc>
            </a:pPr>
            <a:r>
              <a:rPr lang="en-US" dirty="0" smtClean="0"/>
              <a:t>Classes must contain </a:t>
            </a:r>
            <a:r>
              <a:rPr lang="en-US" dirty="0" smtClean="0">
                <a:solidFill>
                  <a:schemeClr val="tx2">
                    <a:lumMod val="75000"/>
                  </a:schemeClr>
                </a:solidFill>
              </a:rPr>
              <a:t>strongly related functionality </a:t>
            </a:r>
            <a:r>
              <a:rPr lang="en-US" dirty="0" smtClean="0"/>
              <a:t>and aim for single purpose</a:t>
            </a:r>
          </a:p>
          <a:p>
            <a:pPr>
              <a:lnSpc>
                <a:spcPct val="100000"/>
              </a:lnSpc>
            </a:pPr>
            <a:r>
              <a:rPr lang="en-US" dirty="0" smtClean="0"/>
              <a:t>Cohesion is a powerful tool for managing complexity </a:t>
            </a:r>
          </a:p>
        </p:txBody>
      </p:sp>
      <p:sp>
        <p:nvSpPr>
          <p:cNvPr id="2" name="Title 1"/>
          <p:cNvSpPr>
            <a:spLocks noGrp="1"/>
          </p:cNvSpPr>
          <p:nvPr>
            <p:ph type="title"/>
          </p:nvPr>
        </p:nvSpPr>
        <p:spPr/>
        <p:txBody>
          <a:bodyPr/>
          <a:lstStyle/>
          <a:p>
            <a:r>
              <a:rPr lang="en-US" dirty="0" smtClean="0"/>
              <a:t>Cohesion</a:t>
            </a:r>
            <a:endParaRPr lang="en-US" dirty="0"/>
          </a:p>
        </p:txBody>
      </p:sp>
    </p:spTree>
    <p:extLst>
      <p:ext uri="{BB962C8B-B14F-4D97-AF65-F5344CB8AC3E}">
        <p14:creationId xmlns:p14="http://schemas.microsoft.com/office/powerpoint/2010/main" val="2936163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idx="1"/>
          </p:nvPr>
        </p:nvSpPr>
        <p:spPr>
          <a:xfrm>
            <a:off x="190413" y="1066800"/>
            <a:ext cx="11804822" cy="5570355"/>
          </a:xfrm>
          <a:prstGeom prst="rect">
            <a:avLst/>
          </a:prstGeom>
        </p:spPr>
        <p:txBody>
          <a:bodyPr/>
          <a:lstStyle/>
          <a:p>
            <a:pPr>
              <a:lnSpc>
                <a:spcPct val="100000"/>
              </a:lnSpc>
            </a:pPr>
            <a:r>
              <a:rPr lang="en-US" dirty="0" smtClean="0">
                <a:solidFill>
                  <a:schemeClr val="tx2">
                    <a:lumMod val="75000"/>
                  </a:schemeClr>
                </a:solidFill>
              </a:rPr>
              <a:t>Inheritance</a:t>
            </a:r>
            <a:r>
              <a:rPr lang="en-US" dirty="0" smtClean="0"/>
              <a:t> allows </a:t>
            </a:r>
            <a:r>
              <a:rPr lang="en-US" dirty="0" smtClean="0">
                <a:solidFill>
                  <a:schemeClr val="tx2">
                    <a:lumMod val="75000"/>
                  </a:schemeClr>
                </a:solidFill>
              </a:rPr>
              <a:t>child classes </a:t>
            </a:r>
            <a:r>
              <a:rPr lang="en-US" dirty="0" smtClean="0"/>
              <a:t>to inherit the characteristics of an existing </a:t>
            </a:r>
            <a:r>
              <a:rPr lang="en-US" dirty="0">
                <a:solidFill>
                  <a:schemeClr val="tx2">
                    <a:lumMod val="75000"/>
                  </a:schemeClr>
                </a:solidFill>
              </a:rPr>
              <a:t>parent</a:t>
            </a:r>
            <a:r>
              <a:rPr lang="en-US" dirty="0"/>
              <a:t> </a:t>
            </a:r>
            <a:r>
              <a:rPr lang="en-US" dirty="0" smtClean="0"/>
              <a:t>(</a:t>
            </a:r>
            <a:r>
              <a:rPr lang="en-US" dirty="0" smtClean="0">
                <a:solidFill>
                  <a:schemeClr val="tx2">
                    <a:lumMod val="75000"/>
                  </a:schemeClr>
                </a:solidFill>
              </a:rPr>
              <a:t>base</a:t>
            </a:r>
            <a:r>
              <a:rPr lang="en-US" dirty="0" smtClean="0"/>
              <a:t>) class</a:t>
            </a:r>
            <a:endParaRPr lang="en-US" dirty="0"/>
          </a:p>
          <a:p>
            <a:pPr lvl="1">
              <a:lnSpc>
                <a:spcPct val="100000"/>
              </a:lnSpc>
            </a:pPr>
            <a:r>
              <a:rPr lang="en-US" dirty="0"/>
              <a:t>Attributes (</a:t>
            </a:r>
            <a:r>
              <a:rPr lang="en-US" dirty="0" smtClean="0"/>
              <a:t>fields and properties)</a:t>
            </a:r>
            <a:endParaRPr lang="en-US" dirty="0"/>
          </a:p>
          <a:p>
            <a:pPr lvl="1">
              <a:lnSpc>
                <a:spcPct val="100000"/>
              </a:lnSpc>
            </a:pPr>
            <a:r>
              <a:rPr lang="en-US" dirty="0"/>
              <a:t>Operations (methods)</a:t>
            </a:r>
          </a:p>
          <a:p>
            <a:pPr>
              <a:lnSpc>
                <a:spcPct val="100000"/>
              </a:lnSpc>
            </a:pPr>
            <a:r>
              <a:rPr lang="en-US" dirty="0" smtClean="0"/>
              <a:t>A </a:t>
            </a:r>
            <a:r>
              <a:rPr lang="en-US" dirty="0" smtClean="0">
                <a:solidFill>
                  <a:schemeClr val="tx2">
                    <a:lumMod val="75000"/>
                  </a:schemeClr>
                </a:solidFill>
              </a:rPr>
              <a:t>child class </a:t>
            </a:r>
            <a:r>
              <a:rPr lang="en-US" dirty="0" smtClean="0"/>
              <a:t>can </a:t>
            </a:r>
            <a:r>
              <a:rPr lang="en-US" dirty="0"/>
              <a:t>extend the parent class</a:t>
            </a:r>
          </a:p>
          <a:p>
            <a:pPr lvl="1">
              <a:lnSpc>
                <a:spcPct val="100000"/>
              </a:lnSpc>
            </a:pPr>
            <a:r>
              <a:rPr lang="en-US" dirty="0" smtClean="0"/>
              <a:t>Add new fields and methods</a:t>
            </a:r>
          </a:p>
          <a:p>
            <a:pPr lvl="1">
              <a:lnSpc>
                <a:spcPct val="100000"/>
              </a:lnSpc>
            </a:pPr>
            <a:r>
              <a:rPr lang="en-US" dirty="0" smtClean="0"/>
              <a:t>Redefine methods (override existing behavior)</a:t>
            </a:r>
            <a:endParaRPr lang="en-US" dirty="0"/>
          </a:p>
          <a:p>
            <a:pPr>
              <a:lnSpc>
                <a:spcPct val="100000"/>
              </a:lnSpc>
            </a:pPr>
            <a:r>
              <a:rPr lang="en-US" dirty="0" smtClean="0"/>
              <a:t>A </a:t>
            </a:r>
            <a:r>
              <a:rPr lang="en-US" dirty="0"/>
              <a:t>class can </a:t>
            </a:r>
            <a:r>
              <a:rPr lang="en-US" dirty="0">
                <a:solidFill>
                  <a:schemeClr val="tx2">
                    <a:lumMod val="75000"/>
                  </a:schemeClr>
                </a:solidFill>
              </a:rPr>
              <a:t>implement</a:t>
            </a:r>
            <a:r>
              <a:rPr lang="en-US" dirty="0"/>
              <a:t> an </a:t>
            </a:r>
            <a:r>
              <a:rPr lang="en-US" dirty="0" smtClean="0"/>
              <a:t>interface by providing implementation for all its methods</a:t>
            </a:r>
            <a:endParaRPr lang="bg-BG" dirty="0"/>
          </a:p>
        </p:txBody>
      </p:sp>
      <p:sp>
        <p:nvSpPr>
          <p:cNvPr id="7618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a:t>
            </a:r>
            <a:endParaRPr lang="bg-BG" sz="4000" dirty="0"/>
          </a:p>
        </p:txBody>
      </p:sp>
      <p:pic>
        <p:nvPicPr>
          <p:cNvPr id="1026" name="Picture 2" descr="http://faculty.ycp.edu/~dhovemey/fall2013/cs201/lecture/figures/classHi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9580" r="-4131" b="-9580"/>
          <a:stretch/>
        </p:blipFill>
        <p:spPr bwMode="auto">
          <a:xfrm>
            <a:off x="7999412" y="2057400"/>
            <a:ext cx="3547354" cy="2286000"/>
          </a:xfrm>
          <a:prstGeom prst="roundRect">
            <a:avLst>
              <a:gd name="adj" fmla="val 4766"/>
            </a:avLst>
          </a:prstGeom>
          <a:solidFill>
            <a:schemeClr val="tx1"/>
          </a:solidFill>
          <a:effectLst>
            <a:softEdge rad="63500"/>
          </a:effectLst>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2176545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80</a:t>
            </a:fld>
            <a:endParaRPr lang="en-US" dirty="0"/>
          </a:p>
        </p:txBody>
      </p:sp>
      <p:sp>
        <p:nvSpPr>
          <p:cNvPr id="3" name="Content Placeholder 2"/>
          <p:cNvSpPr>
            <a:spLocks noGrp="1"/>
          </p:cNvSpPr>
          <p:nvPr>
            <p:ph idx="1"/>
          </p:nvPr>
        </p:nvSpPr>
        <p:spPr/>
        <p:txBody>
          <a:bodyPr/>
          <a:lstStyle/>
          <a:p>
            <a:pPr>
              <a:spcBef>
                <a:spcPct val="35000"/>
              </a:spcBef>
            </a:pPr>
            <a:r>
              <a:rPr lang="en-US" dirty="0" smtClean="0">
                <a:solidFill>
                  <a:schemeClr val="tx2">
                    <a:lumMod val="75000"/>
                  </a:schemeClr>
                </a:solidFill>
              </a:rPr>
              <a:t>Good cohesion</a:t>
            </a:r>
            <a:r>
              <a:rPr lang="en-US" dirty="0" smtClean="0"/>
              <a:t>: HDD, CR-ROM, remote control</a:t>
            </a:r>
          </a:p>
          <a:p>
            <a:pPr lvl="1">
              <a:spcBef>
                <a:spcPct val="35000"/>
              </a:spcBef>
            </a:pPr>
            <a:endParaRPr lang="en-US" dirty="0" smtClean="0"/>
          </a:p>
          <a:p>
            <a:pPr lvl="1">
              <a:spcBef>
                <a:spcPct val="35000"/>
              </a:spcBef>
            </a:pPr>
            <a:endParaRPr lang="en-US" dirty="0" smtClean="0"/>
          </a:p>
          <a:p>
            <a:pPr>
              <a:spcBef>
                <a:spcPts val="3600"/>
              </a:spcBef>
            </a:pPr>
            <a:r>
              <a:rPr lang="en-US" dirty="0" smtClean="0">
                <a:solidFill>
                  <a:schemeClr val="tx2">
                    <a:lumMod val="75000"/>
                  </a:schemeClr>
                </a:solidFill>
              </a:rPr>
              <a:t>Bad cohesion</a:t>
            </a:r>
            <a:r>
              <a:rPr lang="en-US" dirty="0" smtClean="0"/>
              <a:t>: spaghetti code, single-board computer</a:t>
            </a:r>
            <a:endParaRPr lang="bg-BG" dirty="0" smtClean="0"/>
          </a:p>
          <a:p>
            <a:pPr lvl="1">
              <a:spcBef>
                <a:spcPct val="35000"/>
              </a:spcBef>
              <a:buNone/>
            </a:pPr>
            <a:endParaRPr lang="en-US" dirty="0"/>
          </a:p>
        </p:txBody>
      </p:sp>
      <p:sp>
        <p:nvSpPr>
          <p:cNvPr id="2" name="Title 1"/>
          <p:cNvSpPr>
            <a:spLocks noGrp="1"/>
          </p:cNvSpPr>
          <p:nvPr>
            <p:ph type="title"/>
          </p:nvPr>
        </p:nvSpPr>
        <p:spPr/>
        <p:txBody>
          <a:bodyPr/>
          <a:lstStyle/>
          <a:p>
            <a:r>
              <a:rPr lang="en-US" dirty="0" smtClean="0"/>
              <a:t>Good and Bad Cohesion</a:t>
            </a:r>
            <a:endParaRPr lang="en-US" dirty="0"/>
          </a:p>
        </p:txBody>
      </p:sp>
      <p:pic>
        <p:nvPicPr>
          <p:cNvPr id="11" name="Picture 5" descr="network-woodenmodel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02735" y="4648200"/>
            <a:ext cx="2079792" cy="1625546"/>
          </a:xfrm>
          <a:prstGeom prst="rect">
            <a:avLst/>
          </a:prstGeom>
          <a:noFill/>
          <a:effectLst>
            <a:glow rad="63500">
              <a:schemeClr val="bg1">
                <a:lumMod val="65000"/>
                <a:lumOff val="35000"/>
                <a:alpha val="40000"/>
              </a:schemeClr>
            </a:glow>
            <a:softEdge rad="0"/>
          </a:effectLst>
        </p:spPr>
      </p:pic>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17161" y="4450832"/>
            <a:ext cx="2749786" cy="2026168"/>
          </a:xfrm>
          <a:prstGeom prst="rect">
            <a:avLst/>
          </a:prstGeom>
          <a:ln>
            <a:noFill/>
          </a:ln>
          <a:effectLst>
            <a:softEdge rad="112500"/>
          </a:effectLst>
        </p:spPr>
      </p:pic>
      <p:pic>
        <p:nvPicPr>
          <p:cNvPr id="2054" name="Picture 6" descr="http://www.veryicon.com/icon/png/System/Simple/Hard%20Dr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08" y="1824100"/>
            <a:ext cx="1717494" cy="1752600"/>
          </a:xfrm>
          <a:prstGeom prst="rect">
            <a:avLst/>
          </a:prstGeom>
          <a:noFill/>
          <a:effectLst>
            <a:glow rad="63500">
              <a:schemeClr val="bg1">
                <a:lumMod val="65000"/>
                <a:lumOff val="35000"/>
                <a:alpha val="40000"/>
              </a:schemeClr>
            </a:glow>
            <a:softEdge rad="0"/>
          </a:effectLst>
          <a:extLst>
            <a:ext uri="{909E8E84-426E-40DD-AFC4-6F175D3DCCD1}">
              <a14:hiddenFill xmlns:a14="http://schemas.microsoft.com/office/drawing/2010/main">
                <a:solidFill>
                  <a:srgbClr val="FFFFFF"/>
                </a:solidFill>
              </a14:hiddenFill>
            </a:ext>
          </a:extLst>
        </p:spPr>
      </p:pic>
      <p:pic>
        <p:nvPicPr>
          <p:cNvPr id="2056" name="Picture 8" descr="http://aux.iconpedia.net/uploads/1794106073134366566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175" y="1519300"/>
            <a:ext cx="2319490" cy="2366900"/>
          </a:xfrm>
          <a:prstGeom prst="rect">
            <a:avLst/>
          </a:prstGeom>
          <a:noFill/>
          <a:effectLst>
            <a:glow rad="63500">
              <a:schemeClr val="bg1">
                <a:lumMod val="65000"/>
                <a:lumOff val="35000"/>
                <a:alpha val="40000"/>
              </a:schemeClr>
            </a:glow>
            <a:softEdge rad="0"/>
          </a:effectLst>
          <a:extLst>
            <a:ext uri="{909E8E84-426E-40DD-AFC4-6F175D3DCCD1}">
              <a14:hiddenFill xmlns:a14="http://schemas.microsoft.com/office/drawing/2010/main">
                <a:solidFill>
                  <a:srgbClr val="FFFFFF"/>
                </a:solidFill>
              </a14:hiddenFill>
            </a:ext>
          </a:extLst>
        </p:spPr>
      </p:pic>
      <p:pic>
        <p:nvPicPr>
          <p:cNvPr id="2060" name="Picture 12" descr="http://rocketdock.com/images/screenshots/remote_controll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855" y="1443100"/>
            <a:ext cx="2389558" cy="2438400"/>
          </a:xfrm>
          <a:prstGeom prst="rect">
            <a:avLst/>
          </a:prstGeom>
          <a:noFill/>
          <a:effectLst>
            <a:glow rad="63500">
              <a:schemeClr val="bg1">
                <a:lumMod val="65000"/>
                <a:lumOff val="35000"/>
                <a:alpha val="40000"/>
              </a:schemeClr>
            </a:glow>
            <a:softEdge rad="0"/>
          </a:effectLst>
          <a:extLst>
            <a:ext uri="{909E8E84-426E-40DD-AFC4-6F175D3DCCD1}">
              <a14:hiddenFill xmlns:a14="http://schemas.microsoft.com/office/drawing/2010/main">
                <a:solidFill>
                  <a:srgbClr val="FFFFFF"/>
                </a:solidFill>
              </a14:hiddenFill>
            </a:ext>
          </a:extLst>
        </p:spPr>
      </p:pic>
      <p:pic>
        <p:nvPicPr>
          <p:cNvPr id="2062" name="Picture 14" descr="http://www.phidgets.com/images/1072_0_Big.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667412" y="4450832"/>
            <a:ext cx="2999000" cy="2026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885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81</a:t>
            </a:fld>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tx2">
                    <a:lumMod val="75000"/>
                  </a:schemeClr>
                </a:solidFill>
              </a:rPr>
              <a:t>Strong</a:t>
            </a:r>
            <a:r>
              <a:rPr lang="en-US" dirty="0" smtClean="0">
                <a:solidFill>
                  <a:schemeClr val="accent5">
                    <a:lumMod val="20000"/>
                    <a:lumOff val="80000"/>
                  </a:schemeClr>
                </a:solidFill>
              </a:rPr>
              <a:t> </a:t>
            </a:r>
            <a:r>
              <a:rPr lang="en-US" dirty="0" smtClean="0">
                <a:solidFill>
                  <a:schemeClr val="tx2">
                    <a:lumMod val="75000"/>
                  </a:schemeClr>
                </a:solidFill>
              </a:rPr>
              <a:t>cohesion</a:t>
            </a:r>
            <a:r>
              <a:rPr lang="en-US" dirty="0" smtClean="0">
                <a:solidFill>
                  <a:schemeClr val="accent5">
                    <a:lumMod val="20000"/>
                    <a:lumOff val="80000"/>
                  </a:schemeClr>
                </a:solidFill>
              </a:rPr>
              <a:t> </a:t>
            </a:r>
            <a:r>
              <a:rPr lang="en-US" dirty="0" smtClean="0"/>
              <a:t>(good cohesion) example:</a:t>
            </a:r>
          </a:p>
          <a:p>
            <a:pPr lvl="1">
              <a:lnSpc>
                <a:spcPct val="100000"/>
              </a:lnSpc>
            </a:pPr>
            <a:r>
              <a:rPr lang="en-US" dirty="0" smtClean="0"/>
              <a:t>Class </a:t>
            </a:r>
            <a:r>
              <a:rPr lang="en-US" b="1" dirty="0" smtClean="0">
                <a:solidFill>
                  <a:schemeClr val="tx2">
                    <a:lumMod val="75000"/>
                  </a:schemeClr>
                </a:solidFill>
                <a:latin typeface="Consolas" pitchFamily="49" charset="0"/>
                <a:cs typeface="Consolas" pitchFamily="49" charset="0"/>
              </a:rPr>
              <a:t>Math</a:t>
            </a:r>
            <a:r>
              <a:rPr lang="en-US" dirty="0" smtClean="0">
                <a:solidFill>
                  <a:schemeClr val="tx2">
                    <a:lumMod val="75000"/>
                  </a:schemeClr>
                </a:solidFill>
              </a:rPr>
              <a:t> </a:t>
            </a:r>
            <a:r>
              <a:rPr lang="en-US" dirty="0" smtClean="0"/>
              <a:t>that has methods:</a:t>
            </a:r>
          </a:p>
          <a:p>
            <a:pPr lvl="2">
              <a:lnSpc>
                <a:spcPct val="100000"/>
              </a:lnSpc>
              <a:buNone/>
            </a:pPr>
            <a:r>
              <a:rPr lang="en-US" b="1" noProof="1" smtClean="0">
                <a:solidFill>
                  <a:schemeClr val="tx2">
                    <a:lumMod val="75000"/>
                  </a:schemeClr>
                </a:solidFill>
                <a:latin typeface="Consolas" pitchFamily="49" charset="0"/>
                <a:cs typeface="Consolas" pitchFamily="49" charset="0"/>
              </a:rPr>
              <a:t>Sin()</a:t>
            </a:r>
            <a:r>
              <a:rPr lang="en-US" noProof="1" smtClean="0"/>
              <a:t>, </a:t>
            </a:r>
            <a:r>
              <a:rPr lang="en-US" b="1" noProof="1" smtClean="0">
                <a:solidFill>
                  <a:schemeClr val="tx2">
                    <a:lumMod val="75000"/>
                  </a:schemeClr>
                </a:solidFill>
                <a:latin typeface="Consolas" pitchFamily="49" charset="0"/>
                <a:cs typeface="Consolas" pitchFamily="49" charset="0"/>
              </a:rPr>
              <a:t>Cos()</a:t>
            </a:r>
            <a:r>
              <a:rPr lang="en-US" noProof="1" smtClean="0"/>
              <a:t>, </a:t>
            </a:r>
            <a:r>
              <a:rPr lang="en-US" b="1" noProof="1" smtClean="0">
                <a:solidFill>
                  <a:schemeClr val="tx2">
                    <a:lumMod val="75000"/>
                  </a:schemeClr>
                </a:solidFill>
                <a:latin typeface="Consolas" pitchFamily="49" charset="0"/>
                <a:cs typeface="Consolas" pitchFamily="49" charset="0"/>
              </a:rPr>
              <a:t>Asin()</a:t>
            </a:r>
            <a:r>
              <a:rPr lang="en-US" noProof="1" smtClean="0">
                <a:solidFill>
                  <a:schemeClr val="accent5">
                    <a:lumMod val="20000"/>
                    <a:lumOff val="80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Sqrt()</a:t>
            </a:r>
            <a:r>
              <a:rPr lang="en-US" noProof="1" smtClean="0"/>
              <a:t>, </a:t>
            </a:r>
            <a:r>
              <a:rPr lang="en-US" b="1" noProof="1" smtClean="0">
                <a:solidFill>
                  <a:schemeClr val="tx2">
                    <a:lumMod val="75000"/>
                  </a:schemeClr>
                </a:solidFill>
                <a:latin typeface="Consolas" pitchFamily="49" charset="0"/>
                <a:cs typeface="Consolas" pitchFamily="49" charset="0"/>
              </a:rPr>
              <a:t>Pow()</a:t>
            </a:r>
            <a:r>
              <a:rPr lang="en-US" noProof="1" smtClean="0"/>
              <a:t>, </a:t>
            </a:r>
            <a:r>
              <a:rPr lang="en-US" b="1" noProof="1" smtClean="0">
                <a:solidFill>
                  <a:schemeClr val="tx2">
                    <a:lumMod val="75000"/>
                  </a:schemeClr>
                </a:solidFill>
                <a:latin typeface="Consolas" pitchFamily="49" charset="0"/>
                <a:cs typeface="Consolas" pitchFamily="49" charset="0"/>
              </a:rPr>
              <a:t>Exp()</a:t>
            </a:r>
            <a:r>
              <a:rPr lang="en-US" noProof="1" smtClean="0">
                <a:solidFill>
                  <a:schemeClr val="accent5">
                    <a:lumMod val="20000"/>
                    <a:lumOff val="80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Math.PI</a:t>
            </a:r>
            <a:r>
              <a:rPr lang="en-US" noProof="1" smtClean="0"/>
              <a:t>, </a:t>
            </a:r>
            <a:r>
              <a:rPr lang="en-US" b="1" noProof="1" smtClean="0">
                <a:solidFill>
                  <a:schemeClr val="tx2">
                    <a:lumMod val="75000"/>
                  </a:schemeClr>
                </a:solidFill>
                <a:latin typeface="Consolas" pitchFamily="49" charset="0"/>
                <a:cs typeface="Consolas" pitchFamily="49" charset="0"/>
              </a:rPr>
              <a:t>Math.E</a:t>
            </a:r>
            <a:endParaRPr lang="en-US" b="1" noProof="1">
              <a:solidFill>
                <a:schemeClr val="tx2">
                  <a:lumMod val="75000"/>
                </a:scheme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Strong Cohesion</a:t>
            </a:r>
            <a:endParaRPr lang="en-US" dirty="0"/>
          </a:p>
        </p:txBody>
      </p:sp>
      <p:sp>
        <p:nvSpPr>
          <p:cNvPr id="5" name="Rectangle 5"/>
          <p:cNvSpPr>
            <a:spLocks noChangeArrowheads="1"/>
          </p:cNvSpPr>
          <p:nvPr/>
        </p:nvSpPr>
        <p:spPr bwMode="auto">
          <a:xfrm>
            <a:off x="914163" y="3403699"/>
            <a:ext cx="10360501" cy="26161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double sideA = 40, sideB = 69;</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double angleAB = Math.PI / 3;</a:t>
            </a:r>
          </a:p>
          <a:p>
            <a:pPr eaLnBrk="0" hangingPunct="0">
              <a:spcBef>
                <a:spcPts val="12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double sideC = sideA * sideA + sideB * sideB –</a:t>
            </a:r>
          </a:p>
          <a:p>
            <a:pPr eaLnBrk="0" hangingPunct="0">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2 * sideA * sideB * Math.Cos(angleAB);</a:t>
            </a:r>
          </a:p>
          <a:p>
            <a:pPr eaLnBrk="0" hangingPunct="0">
              <a:spcBef>
                <a:spcPts val="12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double sidesSqrtSum = </a:t>
            </a:r>
          </a:p>
          <a:p>
            <a:pPr eaLnBrk="0" hangingPunct="0">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Math.Sqrt(sideA) + Math.Sqrt(sideB) + Math.Sqrt(sideC);</a:t>
            </a:r>
          </a:p>
        </p:txBody>
      </p:sp>
    </p:spTree>
    <p:extLst>
      <p:ext uri="{BB962C8B-B14F-4D97-AF65-F5344CB8AC3E}">
        <p14:creationId xmlns:p14="http://schemas.microsoft.com/office/powerpoint/2010/main" val="308114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82</a:t>
            </a:fld>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tx2">
                    <a:lumMod val="75000"/>
                  </a:schemeClr>
                </a:solidFill>
              </a:rPr>
              <a:t>Weak cohesion </a:t>
            </a:r>
            <a:r>
              <a:rPr lang="en-US" dirty="0" smtClean="0"/>
              <a:t>(bad cohesion) example</a:t>
            </a:r>
          </a:p>
          <a:p>
            <a:pPr lvl="1">
              <a:lnSpc>
                <a:spcPct val="100000"/>
              </a:lnSpc>
            </a:pPr>
            <a:r>
              <a:rPr lang="en-US" dirty="0" smtClean="0"/>
              <a:t> Class </a:t>
            </a:r>
            <a:r>
              <a:rPr lang="en-US" b="1" dirty="0" smtClean="0">
                <a:solidFill>
                  <a:schemeClr val="tx2">
                    <a:lumMod val="75000"/>
                  </a:schemeClr>
                </a:solidFill>
                <a:latin typeface="Consolas" pitchFamily="49" charset="0"/>
                <a:cs typeface="Consolas" pitchFamily="49" charset="0"/>
              </a:rPr>
              <a:t>Magic</a:t>
            </a:r>
            <a:r>
              <a:rPr lang="en-US" dirty="0" smtClean="0">
                <a:solidFill>
                  <a:schemeClr val="tx2">
                    <a:lumMod val="75000"/>
                  </a:schemeClr>
                </a:solidFill>
              </a:rPr>
              <a:t> </a:t>
            </a:r>
            <a:r>
              <a:rPr lang="en-US" dirty="0" smtClean="0"/>
              <a:t>that has these methods:</a:t>
            </a:r>
          </a:p>
          <a:p>
            <a:pPr>
              <a:lnSpc>
                <a:spcPct val="100000"/>
              </a:lnSpc>
            </a:pPr>
            <a:endParaRPr lang="en-US" dirty="0" smtClean="0"/>
          </a:p>
          <a:p>
            <a:pPr>
              <a:lnSpc>
                <a:spcPct val="100000"/>
              </a:lnSpc>
              <a:buNone/>
            </a:pPr>
            <a:endParaRPr lang="en-US" dirty="0" smtClean="0"/>
          </a:p>
          <a:p>
            <a:pPr>
              <a:lnSpc>
                <a:spcPct val="100000"/>
              </a:lnSpc>
            </a:pPr>
            <a:endParaRPr lang="en-US" sz="2500" dirty="0" smtClean="0"/>
          </a:p>
          <a:p>
            <a:pPr>
              <a:lnSpc>
                <a:spcPct val="100000"/>
              </a:lnSpc>
              <a:spcBef>
                <a:spcPts val="1800"/>
              </a:spcBef>
            </a:pPr>
            <a:r>
              <a:rPr lang="en-US" dirty="0" smtClean="0"/>
              <a:t>Another example:</a:t>
            </a:r>
          </a:p>
        </p:txBody>
      </p:sp>
      <p:sp>
        <p:nvSpPr>
          <p:cNvPr id="2" name="Title 1"/>
          <p:cNvSpPr>
            <a:spLocks noGrp="1"/>
          </p:cNvSpPr>
          <p:nvPr>
            <p:ph type="title"/>
          </p:nvPr>
        </p:nvSpPr>
        <p:spPr/>
        <p:txBody>
          <a:bodyPr/>
          <a:lstStyle/>
          <a:p>
            <a:r>
              <a:rPr lang="en-US" dirty="0" smtClean="0"/>
              <a:t>Weak Cohesion</a:t>
            </a:r>
            <a:endParaRPr lang="en-US" b="0" dirty="0"/>
          </a:p>
        </p:txBody>
      </p:sp>
      <p:sp>
        <p:nvSpPr>
          <p:cNvPr id="5" name="Rectangle 6"/>
          <p:cNvSpPr>
            <a:spLocks noChangeArrowheads="1"/>
          </p:cNvSpPr>
          <p:nvPr/>
        </p:nvSpPr>
        <p:spPr bwMode="auto">
          <a:xfrm>
            <a:off x="816820" y="2529352"/>
            <a:ext cx="10557301" cy="184665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PrintDocument(Document d);</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SendEmail(</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string recipient, string subject, string text);</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void CalculateDistanceBetweenPoints(</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x1, int y1, int x2, int y2)</a:t>
            </a:r>
          </a:p>
        </p:txBody>
      </p:sp>
      <p:sp>
        <p:nvSpPr>
          <p:cNvPr id="8" name="Rectangle 5"/>
          <p:cNvSpPr>
            <a:spLocks noChangeArrowheads="1"/>
          </p:cNvSpPr>
          <p:nvPr/>
        </p:nvSpPr>
        <p:spPr bwMode="auto">
          <a:xfrm>
            <a:off x="811001" y="5257800"/>
            <a:ext cx="10559416" cy="11449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MagicClass.MakePizza("Fat Pepperoni");</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MagicClass.WithdrawMoney("999e6");</a:t>
            </a:r>
          </a:p>
          <a:p>
            <a:pPr eaLnBrk="0" hangingPunct="0">
              <a:lnSpc>
                <a:spcPct val="95000"/>
              </a:lnSpc>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MagicClass.OpenDBConnection();</a:t>
            </a:r>
          </a:p>
        </p:txBody>
      </p:sp>
    </p:spTree>
    <p:extLst>
      <p:ext uri="{BB962C8B-B14F-4D97-AF65-F5344CB8AC3E}">
        <p14:creationId xmlns:p14="http://schemas.microsoft.com/office/powerpoint/2010/main" val="101414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83</a:t>
            </a:fld>
            <a:endParaRPr lang="en-US" dirty="0"/>
          </a:p>
        </p:txBody>
      </p:sp>
      <p:sp>
        <p:nvSpPr>
          <p:cNvPr id="3" name="Content Placeholder 2"/>
          <p:cNvSpPr>
            <a:spLocks noGrp="1"/>
          </p:cNvSpPr>
          <p:nvPr>
            <p:ph idx="1"/>
          </p:nvPr>
        </p:nvSpPr>
        <p:spPr/>
        <p:txBody>
          <a:bodyPr/>
          <a:lstStyle/>
          <a:p>
            <a:pPr>
              <a:lnSpc>
                <a:spcPct val="110000"/>
              </a:lnSpc>
            </a:pPr>
            <a:r>
              <a:rPr lang="en-US" dirty="0" smtClean="0">
                <a:solidFill>
                  <a:schemeClr val="tx2">
                    <a:lumMod val="75000"/>
                  </a:schemeClr>
                </a:solidFill>
              </a:rPr>
              <a:t>Coupling </a:t>
            </a:r>
            <a:r>
              <a:rPr lang="en-US" dirty="0" smtClean="0"/>
              <a:t>describes how tightly a class or a routine is related to other classes or </a:t>
            </a:r>
            <a:r>
              <a:rPr lang="bg-BG" dirty="0" smtClean="0"/>
              <a:t>routines</a:t>
            </a:r>
            <a:endParaRPr lang="en-US" dirty="0" smtClean="0"/>
          </a:p>
          <a:p>
            <a:pPr>
              <a:lnSpc>
                <a:spcPct val="110000"/>
              </a:lnSpc>
            </a:pPr>
            <a:r>
              <a:rPr lang="en-US" dirty="0" smtClean="0"/>
              <a:t>Coupling must be kept </a:t>
            </a:r>
            <a:r>
              <a:rPr lang="en-US" dirty="0" smtClean="0">
                <a:solidFill>
                  <a:schemeClr val="tx2">
                    <a:lumMod val="75000"/>
                  </a:schemeClr>
                </a:solidFill>
              </a:rPr>
              <a:t>loose</a:t>
            </a:r>
          </a:p>
          <a:p>
            <a:pPr lvl="1">
              <a:lnSpc>
                <a:spcPct val="110000"/>
              </a:lnSpc>
            </a:pPr>
            <a:r>
              <a:rPr lang="en-US" dirty="0" smtClean="0"/>
              <a:t>Modules must depend little on each other </a:t>
            </a:r>
          </a:p>
          <a:p>
            <a:pPr lvl="2">
              <a:lnSpc>
                <a:spcPct val="110000"/>
              </a:lnSpc>
            </a:pPr>
            <a:r>
              <a:rPr lang="en-US" dirty="0" smtClean="0"/>
              <a:t>Or be entirely independent (</a:t>
            </a:r>
            <a:r>
              <a:rPr lang="en-US" dirty="0" smtClean="0">
                <a:solidFill>
                  <a:schemeClr val="tx2">
                    <a:lumMod val="75000"/>
                  </a:schemeClr>
                </a:solidFill>
              </a:rPr>
              <a:t>loosely coupled</a:t>
            </a:r>
            <a:r>
              <a:rPr lang="en-US" dirty="0" smtClean="0"/>
              <a:t>)</a:t>
            </a:r>
          </a:p>
          <a:p>
            <a:pPr lvl="1">
              <a:lnSpc>
                <a:spcPct val="110000"/>
              </a:lnSpc>
            </a:pPr>
            <a:r>
              <a:rPr lang="en-US" dirty="0" smtClean="0"/>
              <a:t>All classes / routines must have small, direct, visible, and flexible relationships to other classes / routines</a:t>
            </a:r>
          </a:p>
          <a:p>
            <a:pPr lvl="1">
              <a:lnSpc>
                <a:spcPct val="110000"/>
              </a:lnSpc>
            </a:pPr>
            <a:r>
              <a:rPr lang="en-US" dirty="0" smtClean="0"/>
              <a:t>One module must be easily used by other modules</a:t>
            </a:r>
            <a:endParaRPr lang="en-US" dirty="0"/>
          </a:p>
        </p:txBody>
      </p:sp>
      <p:sp>
        <p:nvSpPr>
          <p:cNvPr id="2" name="Title 1"/>
          <p:cNvSpPr>
            <a:spLocks noGrp="1"/>
          </p:cNvSpPr>
          <p:nvPr>
            <p:ph type="title"/>
          </p:nvPr>
        </p:nvSpPr>
        <p:spPr/>
        <p:txBody>
          <a:bodyPr/>
          <a:lstStyle/>
          <a:p>
            <a:r>
              <a:rPr lang="en-US" dirty="0" smtClean="0"/>
              <a:t>Coupling</a:t>
            </a:r>
            <a:endParaRPr lang="en-US" dirty="0"/>
          </a:p>
        </p:txBody>
      </p:sp>
    </p:spTree>
    <p:extLst>
      <p:ext uri="{BB962C8B-B14F-4D97-AF65-F5344CB8AC3E}">
        <p14:creationId xmlns:p14="http://schemas.microsoft.com/office/powerpoint/2010/main" val="642686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84</a:t>
            </a:fld>
            <a:endParaRPr lang="en-US" dirty="0"/>
          </a:p>
        </p:txBody>
      </p:sp>
      <p:sp>
        <p:nvSpPr>
          <p:cNvPr id="3" name="Content Placeholder 2"/>
          <p:cNvSpPr>
            <a:spLocks noGrp="1"/>
          </p:cNvSpPr>
          <p:nvPr>
            <p:ph idx="1"/>
          </p:nvPr>
        </p:nvSpPr>
        <p:spPr/>
        <p:txBody>
          <a:bodyPr/>
          <a:lstStyle/>
          <a:p>
            <a:pPr>
              <a:spcBef>
                <a:spcPct val="35000"/>
              </a:spcBef>
              <a:tabLst>
                <a:tab pos="5200650" algn="l"/>
              </a:tabLst>
            </a:pPr>
            <a:r>
              <a:rPr lang="en-US" dirty="0" smtClean="0"/>
              <a:t>Loose coupling:</a:t>
            </a:r>
          </a:p>
          <a:p>
            <a:pPr lvl="1">
              <a:spcBef>
                <a:spcPct val="35000"/>
              </a:spcBef>
              <a:tabLst>
                <a:tab pos="5200650" algn="l"/>
              </a:tabLst>
            </a:pPr>
            <a:r>
              <a:rPr lang="en-US" dirty="0" smtClean="0"/>
              <a:t>Easily replace old HDD</a:t>
            </a:r>
          </a:p>
          <a:p>
            <a:pPr lvl="1">
              <a:spcBef>
                <a:spcPct val="35000"/>
              </a:spcBef>
              <a:tabLst>
                <a:tab pos="5200650" algn="l"/>
              </a:tabLst>
            </a:pPr>
            <a:r>
              <a:rPr lang="en-US" dirty="0" smtClean="0"/>
              <a:t>Easily place this HDD to another motherboard</a:t>
            </a:r>
          </a:p>
          <a:p>
            <a:pPr lvl="1">
              <a:spcBef>
                <a:spcPts val="0"/>
              </a:spcBef>
              <a:spcAft>
                <a:spcPts val="0"/>
              </a:spcAft>
              <a:buNone/>
              <a:tabLst>
                <a:tab pos="5200650" algn="l"/>
              </a:tabLst>
            </a:pPr>
            <a:endParaRPr lang="en-US" sz="2600" dirty="0" smtClean="0"/>
          </a:p>
          <a:p>
            <a:pPr>
              <a:spcBef>
                <a:spcPct val="35000"/>
              </a:spcBef>
              <a:tabLst>
                <a:tab pos="5200650" algn="l"/>
              </a:tabLst>
            </a:pPr>
            <a:r>
              <a:rPr lang="en-US" dirty="0" smtClean="0"/>
              <a:t>Tight coupling:</a:t>
            </a:r>
          </a:p>
          <a:p>
            <a:pPr lvl="1">
              <a:spcBef>
                <a:spcPct val="35000"/>
              </a:spcBef>
              <a:tabLst>
                <a:tab pos="5200650" algn="l"/>
              </a:tabLst>
            </a:pPr>
            <a:r>
              <a:rPr lang="en-US" dirty="0" smtClean="0"/>
              <a:t>Where is the video card?</a:t>
            </a:r>
          </a:p>
          <a:p>
            <a:pPr lvl="1">
              <a:spcBef>
                <a:spcPct val="35000"/>
              </a:spcBef>
              <a:tabLst>
                <a:tab pos="5200650" algn="l"/>
              </a:tabLst>
            </a:pPr>
            <a:r>
              <a:rPr lang="en-US" dirty="0" smtClean="0"/>
              <a:t>Can you change the audio controller?</a:t>
            </a:r>
            <a:endParaRPr lang="bg-BG" dirty="0" smtClean="0"/>
          </a:p>
          <a:p>
            <a:pPr lvl="1">
              <a:buNone/>
            </a:pPr>
            <a:endParaRPr lang="en-US" dirty="0"/>
          </a:p>
        </p:txBody>
      </p:sp>
      <p:sp>
        <p:nvSpPr>
          <p:cNvPr id="2" name="Title 1"/>
          <p:cNvSpPr>
            <a:spLocks noGrp="1"/>
          </p:cNvSpPr>
          <p:nvPr>
            <p:ph type="title"/>
          </p:nvPr>
        </p:nvSpPr>
        <p:spPr/>
        <p:txBody>
          <a:bodyPr/>
          <a:lstStyle/>
          <a:p>
            <a:r>
              <a:rPr lang="en-US" dirty="0" smtClean="0"/>
              <a:t>Loose and Tight Coupling</a:t>
            </a:r>
            <a:endParaRPr lang="en-US" dirty="0"/>
          </a:p>
        </p:txBody>
      </p:sp>
      <p:pic>
        <p:nvPicPr>
          <p:cNvPr id="5" name="Picture 13" descr="SATA-hdd"/>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066212" y="1310968"/>
            <a:ext cx="2438400" cy="1940233"/>
          </a:xfrm>
          <a:prstGeom prst="roundRect">
            <a:avLst>
              <a:gd name="adj" fmla="val 3438"/>
            </a:avLst>
          </a:prstGeom>
          <a:noFill/>
        </p:spPr>
      </p:pic>
      <p:pic>
        <p:nvPicPr>
          <p:cNvPr id="6" name="Picture 11" descr="termek_26666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32828" y="3810000"/>
            <a:ext cx="3367884" cy="2488764"/>
          </a:xfrm>
          <a:prstGeom prst="roundRect">
            <a:avLst>
              <a:gd name="adj" fmla="val 3438"/>
            </a:avLst>
          </a:prstGeom>
          <a:noFill/>
        </p:spPr>
      </p:pic>
    </p:spTree>
    <p:extLst>
      <p:ext uri="{BB962C8B-B14F-4D97-AF65-F5344CB8AC3E}">
        <p14:creationId xmlns:p14="http://schemas.microsoft.com/office/powerpoint/2010/main" val="41016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85</a:t>
            </a:fld>
            <a:endParaRPr lang="en-US" dirty="0"/>
          </a:p>
        </p:txBody>
      </p:sp>
      <p:sp>
        <p:nvSpPr>
          <p:cNvPr id="7" name="Rectangle 5"/>
          <p:cNvSpPr>
            <a:spLocks noGrp="1" noChangeArrowheads="1"/>
          </p:cNvSpPr>
          <p:nvPr>
            <p:ph idx="1"/>
          </p:nvPr>
        </p:nvSpPr>
        <p:spPr bwMode="auto">
          <a:xfrm>
            <a:off x="684211" y="1066800"/>
            <a:ext cx="10820401" cy="54670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Report : IReport</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bool LoadFromFile(string fileName) {…}</a:t>
            </a:r>
          </a:p>
          <a:p>
            <a:pPr marL="0" marR="0" lvl="0" indent="0" defTabSz="914400" latinLnBrk="0">
              <a:lnSpc>
                <a:spcPct val="100000"/>
              </a:lnSpc>
              <a:spcBef>
                <a:spcPts val="120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bool SaveToFile(string fileName) {…}</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120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Printer</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int Print(IReport report) {…}</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120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Program</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Report myReport = new Report();          </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myReport.LoadFromFile(@"C:\Reports\DailyReport.xml");</a:t>
            </a:r>
          </a:p>
          <a:p>
            <a:pPr marL="0" marR="0" lvl="0" indent="0" defTabSz="914400" latinLnBrk="0">
              <a:lnSpc>
                <a:spcPct val="100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Printer.Print(myReport);</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75000"/>
              </a:lnSpc>
              <a:spcBef>
                <a:spcPts val="0"/>
              </a:spcBef>
              <a:spcAft>
                <a:spcPct val="0"/>
              </a:spcAft>
              <a:buFontTx/>
              <a:buNone/>
              <a:tabLst/>
              <a:defRPr/>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Loose </a:t>
            </a:r>
            <a:r>
              <a:rPr lang="en-US" smtClean="0"/>
              <a:t>Coupling – Example</a:t>
            </a:r>
            <a:endParaRPr lang="en-US" dirty="0"/>
          </a:p>
        </p:txBody>
      </p:sp>
    </p:spTree>
    <p:extLst>
      <p:ext uri="{BB962C8B-B14F-4D97-AF65-F5344CB8AC3E}">
        <p14:creationId xmlns:p14="http://schemas.microsoft.com/office/powerpoint/2010/main" val="2059487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86</a:t>
            </a:fld>
            <a:endParaRPr lang="en-US" dirty="0"/>
          </a:p>
        </p:txBody>
      </p:sp>
      <p:sp>
        <p:nvSpPr>
          <p:cNvPr id="6" name="Content Placeholder 5"/>
          <p:cNvSpPr>
            <a:spLocks noGrp="1" noChangeArrowheads="1"/>
          </p:cNvSpPr>
          <p:nvPr>
            <p:ph idx="1"/>
          </p:nvPr>
        </p:nvSpPr>
        <p:spPr bwMode="auto">
          <a:xfrm>
            <a:off x="684211" y="990600"/>
            <a:ext cx="10820401" cy="57167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MathParams</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double operand;</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double result;</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MathUtil</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void Sqrt()</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MathParams.result = CalcSqrt(MathParams.operand);</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MainClass</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MathParams.operand = 64;</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MathUtil.Sqrt();</a:t>
            </a:r>
          </a:p>
          <a:p>
            <a:pPr marL="0" indent="0">
              <a:lnSpc>
                <a:spcPct val="100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Console.WriteLine(MathParams.result);</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Tight </a:t>
            </a:r>
            <a:r>
              <a:rPr lang="en-US" smtClean="0"/>
              <a:t>Coupling – Example</a:t>
            </a:r>
            <a:endParaRPr lang="en-US" dirty="0"/>
          </a:p>
        </p:txBody>
      </p:sp>
    </p:spTree>
    <p:extLst>
      <p:ext uri="{BB962C8B-B14F-4D97-AF65-F5344CB8AC3E}">
        <p14:creationId xmlns:p14="http://schemas.microsoft.com/office/powerpoint/2010/main" val="2632617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87</a:t>
            </a:fld>
            <a:endParaRPr lang="en-US" dirty="0"/>
          </a:p>
        </p:txBody>
      </p:sp>
      <p:sp>
        <p:nvSpPr>
          <p:cNvPr id="3" name="Content Placeholder 2"/>
          <p:cNvSpPr>
            <a:spLocks noGrp="1"/>
          </p:cNvSpPr>
          <p:nvPr>
            <p:ph idx="1"/>
          </p:nvPr>
        </p:nvSpPr>
        <p:spPr/>
        <p:txBody>
          <a:bodyPr>
            <a:normAutofit/>
          </a:bodyPr>
          <a:lstStyle/>
          <a:p>
            <a:r>
              <a:rPr lang="en-US" dirty="0" smtClean="0"/>
              <a:t>Combination of </a:t>
            </a:r>
            <a:r>
              <a:rPr lang="en-US" dirty="0" smtClean="0">
                <a:solidFill>
                  <a:schemeClr val="tx2">
                    <a:lumMod val="75000"/>
                  </a:schemeClr>
                </a:solidFill>
              </a:rPr>
              <a:t>bad cohesion </a:t>
            </a:r>
            <a:r>
              <a:rPr lang="en-US" dirty="0" smtClean="0"/>
              <a:t>and </a:t>
            </a:r>
            <a:r>
              <a:rPr lang="en-US" dirty="0" smtClean="0">
                <a:solidFill>
                  <a:schemeClr val="tx2">
                    <a:lumMod val="75000"/>
                  </a:schemeClr>
                </a:solidFill>
              </a:rPr>
              <a:t>tight coupling</a:t>
            </a:r>
            <a:r>
              <a:rPr lang="en-US" dirty="0" smtClean="0"/>
              <a:t>:</a:t>
            </a:r>
            <a:endParaRPr lang="en-US" dirty="0"/>
          </a:p>
        </p:txBody>
      </p:sp>
      <p:sp>
        <p:nvSpPr>
          <p:cNvPr id="2" name="Title 1"/>
          <p:cNvSpPr>
            <a:spLocks noGrp="1"/>
          </p:cNvSpPr>
          <p:nvPr>
            <p:ph type="title"/>
          </p:nvPr>
        </p:nvSpPr>
        <p:spPr/>
        <p:txBody>
          <a:bodyPr/>
          <a:lstStyle/>
          <a:p>
            <a:r>
              <a:rPr lang="en-US" dirty="0" smtClean="0"/>
              <a:t>Spaghetti Code</a:t>
            </a:r>
            <a:endParaRPr lang="en-US" dirty="0"/>
          </a:p>
        </p:txBody>
      </p:sp>
      <p:sp>
        <p:nvSpPr>
          <p:cNvPr id="5" name="Rectangle 4"/>
          <p:cNvSpPr>
            <a:spLocks noChangeArrowheads="1"/>
          </p:cNvSpPr>
          <p:nvPr/>
        </p:nvSpPr>
        <p:spPr bwMode="auto">
          <a:xfrm>
            <a:off x="796388" y="1905000"/>
            <a:ext cx="10632024" cy="44990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Report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Print()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InitPrinter()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LoadPrinterDriver(string fileName)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bool SaveReport(string fileName)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SetPrinter(string printer)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Printer</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SetFileName()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bool LoadReport()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bool CheckReport() {…}</a:t>
            </a:r>
          </a:p>
          <a:p>
            <a:pPr eaLnBrk="0" hangingPunct="0">
              <a:spcBef>
                <a:spcPts val="0"/>
              </a:spcBef>
              <a:buClr>
                <a:schemeClr val="accent5">
                  <a:lumMod val="40000"/>
                  <a:lumOff val="60000"/>
                </a:schemeClr>
              </a:buClr>
              <a:buSzPct val="70000"/>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51581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smtClean="0">
                <a:solidFill>
                  <a:schemeClr val="tx2">
                    <a:lumMod val="75000"/>
                  </a:schemeClr>
                </a:solidFill>
              </a:rPr>
              <a:t>Encapsulation</a:t>
            </a:r>
            <a:r>
              <a:rPr lang="en-US" dirty="0" smtClean="0"/>
              <a:t> hides internal data</a:t>
            </a:r>
          </a:p>
          <a:p>
            <a:pPr lvl="1">
              <a:lnSpc>
                <a:spcPct val="100000"/>
              </a:lnSpc>
            </a:pPr>
            <a:r>
              <a:rPr lang="en-US" dirty="0" smtClean="0"/>
              <a:t>Access through constructors and properties</a:t>
            </a:r>
          </a:p>
          <a:p>
            <a:pPr lvl="1">
              <a:lnSpc>
                <a:spcPct val="100000"/>
              </a:lnSpc>
            </a:pPr>
            <a:r>
              <a:rPr lang="en-US" dirty="0" smtClean="0"/>
              <a:t>Keeps the object state valid</a:t>
            </a:r>
          </a:p>
          <a:p>
            <a:pPr>
              <a:lnSpc>
                <a:spcPct val="100000"/>
              </a:lnSpc>
            </a:pPr>
            <a:r>
              <a:rPr lang="en-US" dirty="0" smtClean="0">
                <a:solidFill>
                  <a:schemeClr val="tx2">
                    <a:lumMod val="75000"/>
                  </a:schemeClr>
                </a:solidFill>
              </a:rPr>
              <a:t>Polymorphism</a:t>
            </a:r>
            <a:r>
              <a:rPr lang="en-US" dirty="0" smtClean="0"/>
              <a:t> == using objects through</a:t>
            </a:r>
            <a:br>
              <a:rPr lang="en-US" dirty="0" smtClean="0"/>
            </a:br>
            <a:r>
              <a:rPr lang="en-US" dirty="0" smtClean="0"/>
              <a:t>their parent interface</a:t>
            </a:r>
          </a:p>
          <a:p>
            <a:pPr lvl="1">
              <a:lnSpc>
                <a:spcPct val="100000"/>
              </a:lnSpc>
            </a:pPr>
            <a:r>
              <a:rPr lang="en-US" dirty="0" smtClean="0"/>
              <a:t>Allows invoking abstract actions overridden in a child class</a:t>
            </a:r>
          </a:p>
          <a:p>
            <a:pPr>
              <a:lnSpc>
                <a:spcPct val="100000"/>
              </a:lnSpc>
            </a:pPr>
            <a:r>
              <a:rPr lang="en-US" dirty="0" smtClean="0">
                <a:solidFill>
                  <a:schemeClr val="tx2">
                    <a:lumMod val="75000"/>
                  </a:schemeClr>
                </a:solidFill>
              </a:rPr>
              <a:t>Strong cohesion </a:t>
            </a:r>
            <a:r>
              <a:rPr lang="en-US" dirty="0" smtClean="0"/>
              <a:t>== single purpose</a:t>
            </a:r>
          </a:p>
          <a:p>
            <a:pPr>
              <a:lnSpc>
                <a:spcPct val="100000"/>
              </a:lnSpc>
            </a:pPr>
            <a:r>
              <a:rPr lang="en-US" dirty="0" smtClean="0">
                <a:solidFill>
                  <a:schemeClr val="tx2">
                    <a:lumMod val="75000"/>
                  </a:schemeClr>
                </a:solidFill>
              </a:rPr>
              <a:t>Loose coupling </a:t>
            </a:r>
            <a:r>
              <a:rPr lang="en-US" dirty="0" smtClean="0"/>
              <a:t>== minimal interaction with others</a:t>
            </a:r>
            <a:endParaRPr lang="en-US" dirty="0"/>
          </a:p>
        </p:txBody>
      </p:sp>
      <p:pic>
        <p:nvPicPr>
          <p:cNvPr id="6" name="Picture 2" descr="C:\Users\Ivan\Desktop\elements_presentations\summary_p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429" y="14478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24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a:t>
            </a:r>
            <a:r>
              <a:rPr lang="en-US" dirty="0" smtClean="0">
                <a:hlinkClick r:id="rId3"/>
              </a:rPr>
              <a:t>softuni.bg/courses/</a:t>
            </a:r>
            <a:r>
              <a:rPr lang="en-US" dirty="0" smtClean="0">
                <a:hlinkClick r:id="rId3"/>
              </a:rPr>
              <a:t>oop</a:t>
            </a:r>
            <a:endParaRPr lang="en-US" dirty="0"/>
          </a:p>
        </p:txBody>
      </p:sp>
      <p:sp>
        <p:nvSpPr>
          <p:cNvPr id="3" name="Title 2"/>
          <p:cNvSpPr>
            <a:spLocks noGrp="1"/>
          </p:cNvSpPr>
          <p:nvPr>
            <p:ph type="title"/>
          </p:nvPr>
        </p:nvSpPr>
        <p:spPr>
          <a:xfrm>
            <a:off x="188814" y="117000"/>
            <a:ext cx="11163397" cy="1008000"/>
          </a:xfrm>
        </p:spPr>
        <p:txBody>
          <a:bodyPr>
            <a:normAutofit/>
          </a:bodyPr>
          <a:lstStyle/>
          <a:p>
            <a:r>
              <a:rPr lang="en-US" smtClean="0"/>
              <a:t>OOP Princi</a:t>
            </a:r>
            <a:r>
              <a:rPr lang="en-US" smtClean="0"/>
              <a:t>ples</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371600"/>
            <a:ext cx="2203729" cy="784654"/>
          </a:xfrm>
          <a:prstGeom prst="roundRect">
            <a:avLst>
              <a:gd name="adj" fmla="val 3159"/>
            </a:avLst>
          </a:prstGeom>
          <a:extLst>
            <a:ext uri="{909E8E84-426E-40dd-AFC4-6F175D3DCCD1}">
              <a14:hiddenFill xmlns=""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37160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37160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37160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371600"/>
            <a:ext cx="2043459" cy="784654"/>
          </a:xfrm>
          <a:prstGeom prst="roundRect">
            <a:avLst>
              <a:gd name="adj" fmla="val 3159"/>
            </a:avLst>
          </a:prstGeom>
        </p:spPr>
      </p:pic>
      <p:pic>
        <p:nvPicPr>
          <p:cNvPr id="9" name="Picture 8">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0" name="Picture 9">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1" name="Picture 10">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2" name="Picture 11">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1323110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444122" y="3886200"/>
            <a:ext cx="2341854"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6" name="Freeform 25"/>
          <p:cNvSpPr/>
          <p:nvPr/>
        </p:nvSpPr>
        <p:spPr>
          <a:xfrm>
            <a:off x="789041" y="5139072"/>
            <a:ext cx="3604946"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5" name="Freeform 24"/>
          <p:cNvSpPr/>
          <p:nvPr/>
        </p:nvSpPr>
        <p:spPr>
          <a:xfrm>
            <a:off x="8178058" y="3886200"/>
            <a:ext cx="2748148"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2" name="Freeform 21"/>
          <p:cNvSpPr/>
          <p:nvPr/>
        </p:nvSpPr>
        <p:spPr>
          <a:xfrm>
            <a:off x="7972795" y="5139072"/>
            <a:ext cx="3356160"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1" name="Freeform 20"/>
          <p:cNvSpPr/>
          <p:nvPr/>
        </p:nvSpPr>
        <p:spPr>
          <a:xfrm flipH="1">
            <a:off x="7974911" y="2236304"/>
            <a:ext cx="3357589" cy="1109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0" name="Freeform 19"/>
          <p:cNvSpPr/>
          <p:nvPr/>
        </p:nvSpPr>
        <p:spPr>
          <a:xfrm>
            <a:off x="879119" y="2404728"/>
            <a:ext cx="3357589" cy="8045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789507"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Inheritance terminology</a:t>
            </a:r>
            <a:endParaRPr lang="bg-BG" dirty="0">
              <a:latin typeface="+mn-lt"/>
              <a:ea typeface="+mn-ea"/>
              <a:cs typeface="+mn-cs"/>
            </a:endParaRPr>
          </a:p>
        </p:txBody>
      </p:sp>
      <p:sp>
        <p:nvSpPr>
          <p:cNvPr id="789506" name="Rectangle 2"/>
          <p:cNvSpPr>
            <a:spLocks noGrp="1" noChangeArrowheads="1"/>
          </p:cNvSpPr>
          <p:nvPr>
            <p:ph type="title"/>
          </p:nvPr>
        </p:nvSpPr>
        <p:spPr>
          <a:prstGeom prst="rect">
            <a:avLst/>
          </a:prstGeom>
        </p:spPr>
        <p:txBody>
          <a:bodyPr anchor="ctr" anchorCtr="0"/>
          <a:lstStyle/>
          <a:p>
            <a:pPr>
              <a:lnSpc>
                <a:spcPts val="4000"/>
              </a:lnSpc>
              <a:defRPr/>
            </a:pPr>
            <a:r>
              <a:rPr lang="en-US" dirty="0"/>
              <a:t>Types of Inheritance</a:t>
            </a:r>
            <a:endParaRPr lang="bg-BG" dirty="0"/>
          </a:p>
        </p:txBody>
      </p:sp>
      <p:sp>
        <p:nvSpPr>
          <p:cNvPr id="27652" name="Text Box 4"/>
          <p:cNvSpPr txBox="1">
            <a:spLocks noChangeArrowheads="1"/>
          </p:cNvSpPr>
          <p:nvPr/>
        </p:nvSpPr>
        <p:spPr bwMode="auto">
          <a:xfrm>
            <a:off x="881235" y="2549191"/>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class</a:t>
            </a:r>
          </a:p>
        </p:txBody>
      </p:sp>
      <p:sp>
        <p:nvSpPr>
          <p:cNvPr id="27653" name="Text Box 5"/>
          <p:cNvSpPr txBox="1">
            <a:spLocks noChangeArrowheads="1"/>
          </p:cNvSpPr>
          <p:nvPr/>
        </p:nvSpPr>
        <p:spPr bwMode="auto">
          <a:xfrm>
            <a:off x="7915660" y="2278833"/>
            <a:ext cx="3512752" cy="954107"/>
          </a:xfrm>
          <a:prstGeom prst="rect">
            <a:avLst/>
          </a:prstGeom>
          <a:noFill/>
          <a:ln w="9525">
            <a:noFill/>
            <a:miter lim="800000"/>
            <a:headEnd/>
            <a:tailEnd/>
          </a:ln>
        </p:spPr>
        <p:txBody>
          <a:bodyPr>
            <a:spAutoFit/>
          </a:bodyPr>
          <a:lstStyle/>
          <a:p>
            <a:pPr algn="ctr">
              <a:lnSpc>
                <a:spcPct val="100000"/>
              </a:lnSpc>
              <a:spcBef>
                <a:spcPts val="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base </a:t>
            </a: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class /</a:t>
            </a:r>
          </a:p>
          <a:p>
            <a:pPr algn="ctr">
              <a:lnSpc>
                <a:spcPct val="100000"/>
              </a:lnSpc>
              <a:spcBef>
                <a:spcPts val="0"/>
              </a:spcBef>
            </a:pPr>
            <a:r>
              <a:rPr lang="en-US" sz="2800" b="1" dirty="0" smtClean="0">
                <a:solidFill>
                  <a:schemeClr val="accent5">
                    <a:lumMod val="20000"/>
                    <a:lumOff val="80000"/>
                  </a:schemeClr>
                </a:solidFill>
                <a:effectLst>
                  <a:outerShdw blurRad="38100" dist="38100" dir="2700000" algn="tl">
                    <a:srgbClr val="000000">
                      <a:alpha val="43137"/>
                    </a:srgbClr>
                  </a:outerShdw>
                </a:effectLst>
              </a:rPr>
              <a:t>parent class</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4" name="Text Box 6"/>
          <p:cNvSpPr txBox="1">
            <a:spLocks noChangeArrowheads="1"/>
          </p:cNvSpPr>
          <p:nvPr/>
        </p:nvSpPr>
        <p:spPr bwMode="auto">
          <a:xfrm>
            <a:off x="4815552" y="2539669"/>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inherits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5" name="Text Box 15"/>
          <p:cNvSpPr txBox="1">
            <a:spLocks noChangeArrowheads="1"/>
          </p:cNvSpPr>
          <p:nvPr/>
        </p:nvSpPr>
        <p:spPr bwMode="auto">
          <a:xfrm>
            <a:off x="789041" y="5224798"/>
            <a:ext cx="360494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interface</a:t>
            </a:r>
          </a:p>
        </p:txBody>
      </p:sp>
      <p:sp>
        <p:nvSpPr>
          <p:cNvPr id="27656" name="Text Box 16"/>
          <p:cNvSpPr txBox="1">
            <a:spLocks noChangeArrowheads="1"/>
          </p:cNvSpPr>
          <p:nvPr/>
        </p:nvSpPr>
        <p:spPr bwMode="auto">
          <a:xfrm>
            <a:off x="7873338" y="5231482"/>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base interface</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7" name="Text Box 17"/>
          <p:cNvSpPr txBox="1">
            <a:spLocks noChangeArrowheads="1"/>
          </p:cNvSpPr>
          <p:nvPr/>
        </p:nvSpPr>
        <p:spPr bwMode="auto">
          <a:xfrm>
            <a:off x="4815552" y="5229709"/>
            <a:ext cx="2844059"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extends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2" name="Line 18"/>
          <p:cNvSpPr>
            <a:spLocks noChangeShapeType="1"/>
          </p:cNvSpPr>
          <p:nvPr/>
        </p:nvSpPr>
        <p:spPr bwMode="auto">
          <a:xfrm>
            <a:off x="4815552" y="5218447"/>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7659" name="Text Box 19"/>
          <p:cNvSpPr txBox="1">
            <a:spLocks noChangeArrowheads="1"/>
          </p:cNvSpPr>
          <p:nvPr/>
        </p:nvSpPr>
        <p:spPr bwMode="auto">
          <a:xfrm>
            <a:off x="1677528" y="3938254"/>
            <a:ext cx="192016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class</a:t>
            </a:r>
          </a:p>
        </p:txBody>
      </p:sp>
      <p:sp>
        <p:nvSpPr>
          <p:cNvPr id="27660" name="Text Box 20"/>
          <p:cNvSpPr txBox="1">
            <a:spLocks noChangeArrowheads="1"/>
          </p:cNvSpPr>
          <p:nvPr/>
        </p:nvSpPr>
        <p:spPr bwMode="auto">
          <a:xfrm>
            <a:off x="7816203" y="3938254"/>
            <a:ext cx="3512752" cy="519113"/>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interface</a:t>
            </a:r>
          </a:p>
        </p:txBody>
      </p:sp>
      <p:sp>
        <p:nvSpPr>
          <p:cNvPr id="27661" name="Text Box 21"/>
          <p:cNvSpPr txBox="1">
            <a:spLocks noChangeArrowheads="1"/>
          </p:cNvSpPr>
          <p:nvPr/>
        </p:nvSpPr>
        <p:spPr bwMode="auto">
          <a:xfrm>
            <a:off x="4815552" y="3943165"/>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implements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6" name="Line 22"/>
          <p:cNvSpPr>
            <a:spLocks noChangeShapeType="1"/>
          </p:cNvSpPr>
          <p:nvPr/>
        </p:nvSpPr>
        <p:spPr bwMode="auto">
          <a:xfrm>
            <a:off x="4815552" y="577311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7" name="Line 23"/>
          <p:cNvSpPr>
            <a:spLocks noChangeShapeType="1"/>
          </p:cNvSpPr>
          <p:nvPr/>
        </p:nvSpPr>
        <p:spPr bwMode="auto">
          <a:xfrm>
            <a:off x="4815552" y="393190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8" name="Line 24"/>
          <p:cNvSpPr>
            <a:spLocks noChangeShapeType="1"/>
          </p:cNvSpPr>
          <p:nvPr/>
        </p:nvSpPr>
        <p:spPr bwMode="auto">
          <a:xfrm>
            <a:off x="4815552" y="44958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9" name="Line 25"/>
          <p:cNvSpPr>
            <a:spLocks noChangeShapeType="1"/>
          </p:cNvSpPr>
          <p:nvPr/>
        </p:nvSpPr>
        <p:spPr bwMode="auto">
          <a:xfrm>
            <a:off x="4800738" y="25146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30" name="Line 26"/>
          <p:cNvSpPr>
            <a:spLocks noChangeShapeType="1"/>
          </p:cNvSpPr>
          <p:nvPr/>
        </p:nvSpPr>
        <p:spPr bwMode="auto">
          <a:xfrm>
            <a:off x="4800738" y="3069266"/>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295475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10" name="Picture 9"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pic>
        <p:nvPicPr>
          <p:cNvPr id="14" name="Picture 13" title="Software University">
            <a:hlinkClick r:id="rId4"/>
          </p:cNvPr>
          <p:cNvPicPr>
            <a:picLocks noChangeAspect="1"/>
          </p:cNvPicPr>
          <p:nvPr/>
        </p:nvPicPr>
        <p:blipFill rotWithShape="1">
          <a:blip r:embed="rId13"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4793</Words>
  <Application>Microsoft Office PowerPoint</Application>
  <PresentationFormat>Custom</PresentationFormat>
  <Paragraphs>981</Paragraphs>
  <Slides>90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Arial Black</vt:lpstr>
      <vt:lpstr>Calibri</vt:lpstr>
      <vt:lpstr>Consolas</vt:lpstr>
      <vt:lpstr>Courier New</vt:lpstr>
      <vt:lpstr>Wingdings</vt:lpstr>
      <vt:lpstr>Wingdings 2</vt:lpstr>
      <vt:lpstr>SoftUni 16x9</vt:lpstr>
      <vt:lpstr>OOP Principles</vt:lpstr>
      <vt:lpstr>Table of Contents</vt:lpstr>
      <vt:lpstr>Table of Contents (2)</vt:lpstr>
      <vt:lpstr>Fundamental Principles of OOP</vt:lpstr>
      <vt:lpstr>Fundamental Principles of OOP</vt:lpstr>
      <vt:lpstr>Inheritance</vt:lpstr>
      <vt:lpstr>Classes and Interfaces</vt:lpstr>
      <vt:lpstr>Inheritance</vt:lpstr>
      <vt:lpstr>Types of Inheritance</vt:lpstr>
      <vt:lpstr>Inheritance – Benefits</vt:lpstr>
      <vt:lpstr>Inheritance</vt:lpstr>
      <vt:lpstr>Inheritance – Example</vt:lpstr>
      <vt:lpstr>Class Hierarchies</vt:lpstr>
      <vt:lpstr>Inheritance in C#</vt:lpstr>
      <vt:lpstr>How to Define Inheritance?</vt:lpstr>
      <vt:lpstr>Simple Inheritance Example</vt:lpstr>
      <vt:lpstr>Simple Inheritance Example (2)</vt:lpstr>
      <vt:lpstr>Simple Inheritance </vt:lpstr>
      <vt:lpstr>Access Modifiers</vt:lpstr>
      <vt:lpstr>Inheritance and Access Modifiers</vt:lpstr>
      <vt:lpstr>Inheritance and Access Modifiers (2)</vt:lpstr>
      <vt:lpstr>Inheritance and Access Modifiers </vt:lpstr>
      <vt:lpstr>Inheritance: Important Aspects</vt:lpstr>
      <vt:lpstr>Inheritance: Important Features</vt:lpstr>
      <vt:lpstr>Abstraction</vt:lpstr>
      <vt:lpstr>Abstraction</vt:lpstr>
      <vt:lpstr>Abstraction (2)</vt:lpstr>
      <vt:lpstr>Abstraction in OOP</vt:lpstr>
      <vt:lpstr>Example: Abstraction in .NET Framework</vt:lpstr>
      <vt:lpstr>Interfaces</vt:lpstr>
      <vt:lpstr>Interfaces – Example</vt:lpstr>
      <vt:lpstr>Interfaces in C#</vt:lpstr>
      <vt:lpstr>Interfaces – Example</vt:lpstr>
      <vt:lpstr>Interface Implementation</vt:lpstr>
      <vt:lpstr>Interface Implementation (2)</vt:lpstr>
      <vt:lpstr> Interfaces and Implementation</vt:lpstr>
      <vt:lpstr>Interfaces, Properties and Events</vt:lpstr>
      <vt:lpstr>Abstract Classes</vt:lpstr>
      <vt:lpstr>Abstract Classes (2)</vt:lpstr>
      <vt:lpstr>Abstract Class – Example</vt:lpstr>
      <vt:lpstr>Interfaces vs. Abstract Classes</vt:lpstr>
      <vt:lpstr>Abstract Classes – Example</vt:lpstr>
      <vt:lpstr>Abstract Classes – Example (2)</vt:lpstr>
      <vt:lpstr>Abstract Classes</vt:lpstr>
      <vt:lpstr>Abstract Data Types</vt:lpstr>
      <vt:lpstr>Exercise in Class</vt:lpstr>
      <vt:lpstr>Inheritance Hierarchies</vt:lpstr>
      <vt:lpstr>UML Class Diagram – Example</vt:lpstr>
      <vt:lpstr>Class Diagrams in Visual Studio</vt:lpstr>
      <vt:lpstr>Summary</vt:lpstr>
      <vt:lpstr>Encapsulation</vt:lpstr>
      <vt:lpstr>Encapsulation</vt:lpstr>
      <vt:lpstr>Encapsulation – Example</vt:lpstr>
      <vt:lpstr>Encapsulation in C#</vt:lpstr>
      <vt:lpstr>Encapsulation – Benefits</vt:lpstr>
      <vt:lpstr>Encapsulation – Example</vt:lpstr>
      <vt:lpstr>Encapsulation</vt:lpstr>
      <vt:lpstr>Exercise in Class</vt:lpstr>
      <vt:lpstr>Polymorphism</vt:lpstr>
      <vt:lpstr>Polymorphism</vt:lpstr>
      <vt:lpstr>Polymorphism – Example</vt:lpstr>
      <vt:lpstr>Polymorphism – Example (2)</vt:lpstr>
      <vt:lpstr>Polymorphism</vt:lpstr>
      <vt:lpstr>Polymorphism – Why?</vt:lpstr>
      <vt:lpstr>Virtual Methods</vt:lpstr>
      <vt:lpstr>Virtual Methods – Example</vt:lpstr>
      <vt:lpstr>Calling Base Virtual Methods – Example</vt:lpstr>
      <vt:lpstr>Virtual Methods</vt:lpstr>
      <vt:lpstr>More about Virtual Methods</vt:lpstr>
      <vt:lpstr>The override Modifier</vt:lpstr>
      <vt:lpstr>Polymorphism – How It Works?</vt:lpstr>
      <vt:lpstr>Class Hierarchies: Real World Examples</vt:lpstr>
      <vt:lpstr>Real World Example: Calculator</vt:lpstr>
      <vt:lpstr>Real World Example: Calculator (2)</vt:lpstr>
      <vt:lpstr>Real World Example: Calculator (3)</vt:lpstr>
      <vt:lpstr>Real World Example: Calculator (4)</vt:lpstr>
      <vt:lpstr>Calculator Classes </vt:lpstr>
      <vt:lpstr>Cohesion and Coupling</vt:lpstr>
      <vt:lpstr>Cohesion</vt:lpstr>
      <vt:lpstr>Good and Bad Cohesion</vt:lpstr>
      <vt:lpstr>Strong Cohesion</vt:lpstr>
      <vt:lpstr>Weak Cohesion</vt:lpstr>
      <vt:lpstr>Coupling</vt:lpstr>
      <vt:lpstr>Loose and Tight Coupling</vt:lpstr>
      <vt:lpstr>Loose Coupling – Example</vt:lpstr>
      <vt:lpstr>Tight Coupling – Example</vt:lpstr>
      <vt:lpstr>Spaghetti Code</vt:lpstr>
      <vt:lpstr>Summary</vt:lpstr>
      <vt:lpstr>OOP Principles</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Principles</dc:title>
  <dc:subject>C# Basics Course</dc:subject>
  <dc:creator/>
  <cp:keywords>OOP, programming, course, SoftUni, Software University</cp:keywords>
  <dc:description>Software University Foundation - http://softuni.org</dc:description>
  <cp:lastModifiedBy/>
  <cp:revision>1</cp:revision>
  <dcterms:created xsi:type="dcterms:W3CDTF">2014-01-02T17:00:34Z</dcterms:created>
  <dcterms:modified xsi:type="dcterms:W3CDTF">2015-08-18T08:31:25Z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